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2.xml" ContentType="application/vnd.openxmlformats-officedocument.presentationml.tags+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92" r:id="rId2"/>
    <p:sldId id="283" r:id="rId3"/>
    <p:sldId id="259" r:id="rId4"/>
    <p:sldId id="311" r:id="rId5"/>
    <p:sldId id="325" r:id="rId6"/>
    <p:sldId id="332" r:id="rId7"/>
    <p:sldId id="326" r:id="rId8"/>
    <p:sldId id="333" r:id="rId9"/>
    <p:sldId id="327" r:id="rId10"/>
    <p:sldId id="328" r:id="rId11"/>
    <p:sldId id="329" r:id="rId12"/>
    <p:sldId id="330" r:id="rId13"/>
    <p:sldId id="331" r:id="rId14"/>
    <p:sldId id="334" r:id="rId15"/>
    <p:sldId id="256" r:id="rId16"/>
    <p:sldId id="257" r:id="rId17"/>
    <p:sldId id="312" r:id="rId18"/>
    <p:sldId id="261" r:id="rId19"/>
    <p:sldId id="271" r:id="rId20"/>
    <p:sldId id="272" r:id="rId21"/>
    <p:sldId id="262" r:id="rId22"/>
    <p:sldId id="277" r:id="rId23"/>
    <p:sldId id="322" r:id="rId24"/>
    <p:sldId id="323" r:id="rId25"/>
    <p:sldId id="285" r:id="rId26"/>
    <p:sldId id="286" r:id="rId27"/>
    <p:sldId id="273" r:id="rId28"/>
    <p:sldId id="284" r:id="rId29"/>
    <p:sldId id="263" r:id="rId30"/>
    <p:sldId id="264" r:id="rId31"/>
    <p:sldId id="320" r:id="rId32"/>
    <p:sldId id="321" r:id="rId33"/>
    <p:sldId id="266" r:id="rId34"/>
    <p:sldId id="267" r:id="rId35"/>
    <p:sldId id="268" r:id="rId36"/>
    <p:sldId id="270" r:id="rId37"/>
    <p:sldId id="313" r:id="rId38"/>
    <p:sldId id="324" r:id="rId39"/>
    <p:sldId id="278" r:id="rId40"/>
    <p:sldId id="279" r:id="rId41"/>
    <p:sldId id="274" r:id="rId42"/>
    <p:sldId id="314" r:id="rId43"/>
    <p:sldId id="275" r:id="rId44"/>
    <p:sldId id="276" r:id="rId45"/>
    <p:sldId id="280" r:id="rId46"/>
    <p:sldId id="281" r:id="rId47"/>
    <p:sldId id="315" r:id="rId48"/>
    <p:sldId id="316" r:id="rId49"/>
    <p:sldId id="317" r:id="rId50"/>
    <p:sldId id="318" r:id="rId51"/>
    <p:sldId id="282" r:id="rId52"/>
    <p:sldId id="287" r:id="rId53"/>
    <p:sldId id="288" r:id="rId54"/>
    <p:sldId id="289" r:id="rId55"/>
    <p:sldId id="290" r:id="rId56"/>
    <p:sldId id="291" r:id="rId57"/>
    <p:sldId id="293" r:id="rId58"/>
    <p:sldId id="294" r:id="rId59"/>
    <p:sldId id="295" r:id="rId60"/>
    <p:sldId id="296" r:id="rId61"/>
    <p:sldId id="297" r:id="rId62"/>
    <p:sldId id="298" r:id="rId63"/>
    <p:sldId id="299" r:id="rId64"/>
    <p:sldId id="300" r:id="rId65"/>
    <p:sldId id="301" r:id="rId66"/>
    <p:sldId id="302" r:id="rId67"/>
    <p:sldId id="304" r:id="rId68"/>
    <p:sldId id="305" r:id="rId69"/>
    <p:sldId id="307" r:id="rId70"/>
    <p:sldId id="309" r:id="rId71"/>
    <p:sldId id="310" r:id="rId7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66FF"/>
    <a:srgbClr val="FFCCFF"/>
    <a:srgbClr val="FFFFCC"/>
    <a:srgbClr val="6FFE0E"/>
    <a:srgbClr val="F5F5F5"/>
    <a:srgbClr val="D6F8F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432" y="6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423D66-A285-4148-9F2C-E0081EF1DD53}" type="datetimeFigureOut">
              <a:rPr lang="es-ES" smtClean="0"/>
              <a:pPr/>
              <a:t>29/01/2019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EEED28-7ABD-4243-B2CB-D6EEEE7DB598}" type="slidenum">
              <a:rPr lang="es-ES" smtClean="0"/>
              <a:pPr/>
              <a:t>‹Nº›</a:t>
            </a:fld>
            <a:endParaRPr lang="es-ES"/>
          </a:p>
        </p:txBody>
      </p:sp>
    </p:spTree>
    <p:extLst>
      <p:ext uri="{BB962C8B-B14F-4D97-AF65-F5344CB8AC3E}">
        <p14:creationId xmlns:p14="http://schemas.microsoft.com/office/powerpoint/2010/main" xmlns="" val="909203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65E622B-785D-42F4-81FA-71613DE50E64}" type="slidenum">
              <a:rPr lang="es-ES_tradnl" smtClean="0"/>
              <a:pPr/>
              <a:t>1</a:t>
            </a:fld>
            <a:endParaRPr lang="es-ES_tradnl" dirty="0" smtClean="0"/>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s-E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9EEED28-7ABD-4243-B2CB-D6EEEE7DB598}" type="slidenum">
              <a:rPr lang="es-ES" smtClean="0"/>
              <a:pPr/>
              <a:t>33</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9EEED28-7ABD-4243-B2CB-D6EEEE7DB598}" type="slidenum">
              <a:rPr lang="es-ES" smtClean="0"/>
              <a:pPr/>
              <a:t>40</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9EEED28-7ABD-4243-B2CB-D6EEEE7DB598}" type="slidenum">
              <a:rPr lang="es-ES" smtClean="0"/>
              <a:pPr/>
              <a:t>43</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9EEED28-7ABD-4243-B2CB-D6EEEE7DB598}" type="slidenum">
              <a:rPr lang="es-ES" smtClean="0"/>
              <a:pPr/>
              <a:t>45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Si no se incluye las  columnas  en  la que se encuentran las variables, cada valor en la línea de datos se deberá  separar del siguiente por al menos un blanco. Cualquier dato que faltara deberá ser  sustituido por un punto aunque la variable fuera carácter, y la secuencia  de variables en los datos deberá  coincidir con  la secuencia indicada en la sentencia INPUT. En este caso es imposible saltarse  alguna variable.</a:t>
            </a:r>
          </a:p>
          <a:p>
            <a:endParaRPr lang="es-ES" dirty="0"/>
          </a:p>
        </p:txBody>
      </p:sp>
      <p:sp>
        <p:nvSpPr>
          <p:cNvPr id="4" name="3 Marcador de número de diapositiva"/>
          <p:cNvSpPr>
            <a:spLocks noGrp="1"/>
          </p:cNvSpPr>
          <p:nvPr>
            <p:ph type="sldNum" sz="quarter" idx="10"/>
          </p:nvPr>
        </p:nvSpPr>
        <p:spPr/>
        <p:txBody>
          <a:bodyPr/>
          <a:lstStyle/>
          <a:p>
            <a:fld id="{E9EEED28-7ABD-4243-B2CB-D6EEEE7DB598}" type="slidenum">
              <a:rPr lang="es-ES" smtClean="0"/>
              <a:pPr/>
              <a:t>53</a:t>
            </a:fld>
            <a:endParaRPr lang="es-ES"/>
          </a:p>
        </p:txBody>
      </p:sp>
    </p:spTree>
    <p:extLst>
      <p:ext uri="{BB962C8B-B14F-4D97-AF65-F5344CB8AC3E}">
        <p14:creationId xmlns:p14="http://schemas.microsoft.com/office/powerpoint/2010/main" xmlns="" val="3906695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9EEED28-7ABD-4243-B2CB-D6EEEE7DB598}" type="slidenum">
              <a:rPr lang="es-ES" smtClean="0"/>
              <a:pPr/>
              <a:t>59</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65E622B-785D-42F4-81FA-71613DE50E64}" type="slidenum">
              <a:rPr lang="es-ES_tradnl" smtClean="0"/>
              <a:pPr/>
              <a:t>71</a:t>
            </a:fld>
            <a:endParaRPr lang="es-ES_tradnl" dirty="0" smtClean="0"/>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s-ES" dirty="0" smtClean="0"/>
          </a:p>
        </p:txBody>
      </p:sp>
    </p:spTree>
    <p:extLst>
      <p:ext uri="{BB962C8B-B14F-4D97-AF65-F5344CB8AC3E}">
        <p14:creationId xmlns:p14="http://schemas.microsoft.com/office/powerpoint/2010/main" xmlns="" val="349211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CB34C9-070F-4AF0-8605-A38522A9CA7B}" type="datetimeFigureOut">
              <a:rPr lang="es-ES" smtClean="0"/>
              <a:pPr/>
              <a:t>29/01/2019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AAB4D4B-263A-4300-8C94-9DA2FDF95DBE}"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CB34C9-070F-4AF0-8605-A38522A9CA7B}" type="datetimeFigureOut">
              <a:rPr lang="es-ES" smtClean="0"/>
              <a:pPr/>
              <a:t>29/01/2019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B4D4B-263A-4300-8C94-9DA2FDF95DBE}"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image" Target="../media/image13.png"/></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slideLayout" Target="../slideLayouts/slideLayout6.xml"/><Relationship Id="rId4" Type="http://schemas.openxmlformats.org/officeDocument/2006/relationships/tags" Target="../tags/tag4.xml"/><Relationship Id="rId9" Type="http://schemas.openxmlformats.org/officeDocument/2006/relationships/tags" Target="../tags/tag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6.xml"/><Relationship Id="rId5" Type="http://schemas.openxmlformats.org/officeDocument/2006/relationships/image" Target="../media/image37.png"/><Relationship Id="rId4" Type="http://schemas.openxmlformats.org/officeDocument/2006/relationships/image" Target="../media/image36.png"/></Relationships>
</file>

<file path=ppt/slides/_rels/slide5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6.xml"/><Relationship Id="rId5" Type="http://schemas.openxmlformats.org/officeDocument/2006/relationships/image" Target="../media/image47.png"/><Relationship Id="rId4" Type="http://schemas.openxmlformats.org/officeDocument/2006/relationships/image" Target="../media/image46.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755650" y="260350"/>
            <a:ext cx="7772400" cy="1470025"/>
          </a:xfrm>
        </p:spPr>
        <p:txBody>
          <a:bodyPr/>
          <a:lstStyle/>
          <a:p>
            <a:r>
              <a:rPr lang="es-ES" dirty="0" smtClean="0"/>
              <a:t>333</a:t>
            </a:r>
          </a:p>
        </p:txBody>
      </p:sp>
      <p:sp>
        <p:nvSpPr>
          <p:cNvPr id="34819" name="Rectangle 3"/>
          <p:cNvSpPr>
            <a:spLocks noGrp="1" noChangeArrowheads="1"/>
          </p:cNvSpPr>
          <p:nvPr>
            <p:ph type="subTitle" idx="1"/>
          </p:nvPr>
        </p:nvSpPr>
        <p:spPr/>
        <p:txBody>
          <a:bodyPr/>
          <a:lstStyle/>
          <a:p>
            <a:endParaRPr lang="es-ES" dirty="0" smtClean="0"/>
          </a:p>
        </p:txBody>
      </p:sp>
      <p:sp>
        <p:nvSpPr>
          <p:cNvPr id="34820" name="Rectangle 4"/>
          <p:cNvSpPr>
            <a:spLocks noChangeArrowheads="1"/>
          </p:cNvSpPr>
          <p:nvPr/>
        </p:nvSpPr>
        <p:spPr bwMode="auto">
          <a:xfrm>
            <a:off x="-15875" y="0"/>
            <a:ext cx="9159875" cy="6877050"/>
          </a:xfrm>
          <a:prstGeom prst="rect">
            <a:avLst/>
          </a:prstGeom>
          <a:solidFill>
            <a:srgbClr val="000080"/>
          </a:solidFill>
          <a:ln w="9525">
            <a:noFill/>
            <a:miter lim="800000"/>
            <a:headEnd/>
            <a:tailEnd/>
          </a:ln>
        </p:spPr>
        <p:txBody>
          <a:bodyPr/>
          <a:lstStyle/>
          <a:p>
            <a:endParaRPr lang="es-ES" dirty="0">
              <a:solidFill>
                <a:srgbClr val="FFFFCC"/>
              </a:solidFill>
              <a:latin typeface="Arial Unicode MS" pitchFamily="34" charset="-128"/>
            </a:endParaRPr>
          </a:p>
        </p:txBody>
      </p:sp>
      <p:sp>
        <p:nvSpPr>
          <p:cNvPr id="34821" name="Rectangle 5"/>
          <p:cNvSpPr>
            <a:spLocks noChangeArrowheads="1"/>
          </p:cNvSpPr>
          <p:nvPr/>
        </p:nvSpPr>
        <p:spPr bwMode="auto">
          <a:xfrm>
            <a:off x="687388" y="765175"/>
            <a:ext cx="7783512" cy="1149350"/>
          </a:xfrm>
          <a:prstGeom prst="rect">
            <a:avLst/>
          </a:prstGeom>
          <a:noFill/>
          <a:ln w="9525">
            <a:noFill/>
            <a:miter lim="800000"/>
            <a:headEnd/>
            <a:tailEnd/>
          </a:ln>
        </p:spPr>
        <p:txBody>
          <a:bodyPr/>
          <a:lstStyle/>
          <a:p>
            <a:endParaRPr lang="es-ES" dirty="0"/>
          </a:p>
        </p:txBody>
      </p:sp>
      <p:sp>
        <p:nvSpPr>
          <p:cNvPr id="34822" name="Text Box 6"/>
          <p:cNvSpPr txBox="1">
            <a:spLocks noChangeArrowheads="1"/>
          </p:cNvSpPr>
          <p:nvPr/>
        </p:nvSpPr>
        <p:spPr bwMode="auto">
          <a:xfrm>
            <a:off x="0" y="0"/>
            <a:ext cx="9144000" cy="1415772"/>
          </a:xfrm>
          <a:prstGeom prst="rect">
            <a:avLst/>
          </a:prstGeom>
          <a:solidFill>
            <a:srgbClr val="000080"/>
          </a:solidFill>
          <a:ln w="9525">
            <a:noFill/>
            <a:miter lim="800000"/>
            <a:headEnd/>
            <a:tailEnd/>
          </a:ln>
        </p:spPr>
        <p:txBody>
          <a:bodyPr>
            <a:spAutoFit/>
          </a:bodyPr>
          <a:lstStyle/>
          <a:p>
            <a:endParaRPr lang="es-ES_tradnl" sz="1800" u="sng" dirty="0">
              <a:solidFill>
                <a:srgbClr val="FFFF00"/>
              </a:solidFill>
              <a:latin typeface="Arial Unicode MS" pitchFamily="34" charset="-128"/>
            </a:endParaRPr>
          </a:p>
          <a:p>
            <a:pPr algn="ctr"/>
            <a:r>
              <a:rPr lang="es-ES_tradnl" sz="4000" b="1" u="sng" dirty="0" smtClean="0">
                <a:solidFill>
                  <a:srgbClr val="FFFF00"/>
                </a:solidFill>
                <a:latin typeface="Arial Unicode MS" pitchFamily="34" charset="-128"/>
              </a:rPr>
              <a:t>SOFTWARE  I</a:t>
            </a:r>
          </a:p>
          <a:p>
            <a:r>
              <a:rPr lang="es-ES_tradnl" sz="2800" dirty="0" smtClean="0">
                <a:solidFill>
                  <a:srgbClr val="FFFF00"/>
                </a:solidFill>
                <a:latin typeface="Arial Unicode MS" pitchFamily="34" charset="-128"/>
              </a:rPr>
              <a:t>PROFESOR</a:t>
            </a:r>
            <a:r>
              <a:rPr lang="es-ES_tradnl" sz="2800" dirty="0">
                <a:solidFill>
                  <a:srgbClr val="FFFF00"/>
                </a:solidFill>
                <a:latin typeface="Arial Unicode MS" pitchFamily="34" charset="-128"/>
              </a:rPr>
              <a:t>: JOSE LUIS VALENCIA DELFA</a:t>
            </a:r>
            <a:endParaRPr lang="es-ES_tradnl" sz="2000" dirty="0">
              <a:solidFill>
                <a:srgbClr val="FFFF00"/>
              </a:solidFill>
              <a:latin typeface="Arial Unicode MS" pitchFamily="34" charset="-128"/>
            </a:endParaRPr>
          </a:p>
        </p:txBody>
      </p:sp>
      <p:sp>
        <p:nvSpPr>
          <p:cNvPr id="34823" name="Rectangle 7"/>
          <p:cNvSpPr>
            <a:spLocks noChangeArrowheads="1"/>
          </p:cNvSpPr>
          <p:nvPr/>
        </p:nvSpPr>
        <p:spPr bwMode="auto">
          <a:xfrm>
            <a:off x="457200" y="5876925"/>
            <a:ext cx="8686800" cy="615950"/>
          </a:xfrm>
          <a:prstGeom prst="rect">
            <a:avLst/>
          </a:prstGeom>
          <a:noFill/>
          <a:ln w="9525">
            <a:noFill/>
            <a:miter lim="800000"/>
            <a:headEnd/>
            <a:tailEnd/>
          </a:ln>
        </p:spPr>
        <p:txBody>
          <a:bodyPr lIns="0" tIns="0" rIns="0" bIns="0">
            <a:spAutoFit/>
          </a:bodyPr>
          <a:lstStyle/>
          <a:p>
            <a:r>
              <a:rPr lang="es-ES_tradnl" sz="2000" dirty="0">
                <a:solidFill>
                  <a:srgbClr val="FFFF66"/>
                </a:solidFill>
                <a:latin typeface="Arial Unicode MS" pitchFamily="34" charset="-128"/>
              </a:rPr>
              <a:t>FACULTAD DE ESTUDIOS ESTADÍSTICOS</a:t>
            </a:r>
          </a:p>
          <a:p>
            <a:r>
              <a:rPr lang="es-ES_tradnl" sz="2000" dirty="0">
                <a:solidFill>
                  <a:srgbClr val="FFFF66"/>
                </a:solidFill>
                <a:latin typeface="Arial Unicode MS" pitchFamily="34" charset="-128"/>
              </a:rPr>
              <a:t>UNIVERSIDAD COMPLUTENSE DE MADRID</a:t>
            </a:r>
          </a:p>
        </p:txBody>
      </p:sp>
      <p:pic>
        <p:nvPicPr>
          <p:cNvPr id="34824" name="Picture 8" descr="Complutense"/>
          <p:cNvPicPr>
            <a:picLocks noChangeAspect="1" noChangeArrowheads="1"/>
          </p:cNvPicPr>
          <p:nvPr/>
        </p:nvPicPr>
        <p:blipFill>
          <a:blip r:embed="rId3" cstate="print"/>
          <a:srcRect/>
          <a:stretch>
            <a:fillRect/>
          </a:stretch>
        </p:blipFill>
        <p:spPr bwMode="auto">
          <a:xfrm>
            <a:off x="3499023" y="2420888"/>
            <a:ext cx="2297113" cy="27352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rgbClr val="FFC000"/>
          </a:solidFill>
        </p:spPr>
        <p:txBody>
          <a:bodyPr/>
          <a:lstStyle/>
          <a:p>
            <a:r>
              <a:rPr lang="es-ES" dirty="0" smtClean="0"/>
              <a:t>NORMAS DE CLASE </a:t>
            </a:r>
            <a:endParaRPr lang="es-ES" dirty="0"/>
          </a:p>
        </p:txBody>
      </p:sp>
      <p:sp>
        <p:nvSpPr>
          <p:cNvPr id="3" name="2 CuadroTexto"/>
          <p:cNvSpPr txBox="1"/>
          <p:nvPr/>
        </p:nvSpPr>
        <p:spPr>
          <a:xfrm>
            <a:off x="395536" y="1628800"/>
            <a:ext cx="7848872" cy="3416320"/>
          </a:xfrm>
          <a:prstGeom prst="rect">
            <a:avLst/>
          </a:prstGeom>
          <a:noFill/>
        </p:spPr>
        <p:txBody>
          <a:bodyPr wrap="square" rtlCol="0">
            <a:spAutoFit/>
          </a:bodyPr>
          <a:lstStyle/>
          <a:p>
            <a:pPr marL="285750" indent="-285750">
              <a:buFont typeface="Arial" panose="020B0604020202020204" pitchFamily="34" charset="0"/>
              <a:buChar char="•"/>
            </a:pPr>
            <a:r>
              <a:rPr lang="es-ES" sz="2400" dirty="0" smtClean="0"/>
              <a:t>No se puede llegar tarde, transcurridos 10 minutos desde la hora fijada de comienzo no se permite entrar a nadie. </a:t>
            </a:r>
          </a:p>
          <a:p>
            <a:pPr marL="285750" indent="-285750">
              <a:buFont typeface="Arial" panose="020B0604020202020204" pitchFamily="34" charset="0"/>
              <a:buChar char="•"/>
            </a:pPr>
            <a:endParaRPr lang="es-ES" sz="2400" dirty="0" smtClean="0"/>
          </a:p>
          <a:p>
            <a:pPr marL="285750" indent="-285750">
              <a:buFont typeface="Arial" panose="020B0604020202020204" pitchFamily="34" charset="0"/>
              <a:buChar char="•"/>
            </a:pPr>
            <a:r>
              <a:rPr lang="es-ES" sz="2400" dirty="0" smtClean="0"/>
              <a:t>No se puede comer ni beber en clase. </a:t>
            </a:r>
          </a:p>
          <a:p>
            <a:pPr marL="285750" indent="-285750">
              <a:buFont typeface="Arial" panose="020B0604020202020204" pitchFamily="34" charset="0"/>
              <a:buChar char="•"/>
            </a:pPr>
            <a:endParaRPr lang="es-ES" sz="2400" dirty="0"/>
          </a:p>
          <a:p>
            <a:pPr marL="285750" indent="-285750">
              <a:buFont typeface="Arial" panose="020B0604020202020204" pitchFamily="34" charset="0"/>
              <a:buChar char="•"/>
            </a:pPr>
            <a:r>
              <a:rPr lang="es-ES" sz="2400" dirty="0" smtClean="0"/>
              <a:t>El que asiste a clase debe estar atento a la misma.  </a:t>
            </a:r>
          </a:p>
          <a:p>
            <a:pPr marL="285750" indent="-285750">
              <a:buFont typeface="Arial" panose="020B0604020202020204" pitchFamily="34" charset="0"/>
              <a:buChar char="•"/>
            </a:pPr>
            <a:endParaRPr lang="es-ES" sz="2400" dirty="0" smtClean="0"/>
          </a:p>
          <a:p>
            <a:pPr marL="285750" indent="-285750">
              <a:buFont typeface="Arial" panose="020B0604020202020204" pitchFamily="34" charset="0"/>
              <a:buChar char="•"/>
            </a:pPr>
            <a:r>
              <a:rPr lang="es-ES" sz="2400" dirty="0" smtClean="0"/>
              <a:t>La actitud en clase debe ser activa. Los móviles sólo deben utilizarse para actividades relacionadas con la asignatura. </a:t>
            </a:r>
          </a:p>
        </p:txBody>
      </p:sp>
    </p:spTree>
    <p:extLst>
      <p:ext uri="{BB962C8B-B14F-4D97-AF65-F5344CB8AC3E}">
        <p14:creationId xmlns:p14="http://schemas.microsoft.com/office/powerpoint/2010/main" xmlns="" val="172943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9188"/>
            <a:ext cx="8229600" cy="1143000"/>
          </a:xfrm>
          <a:solidFill>
            <a:srgbClr val="FFC000"/>
          </a:solidFill>
        </p:spPr>
        <p:txBody>
          <a:bodyPr/>
          <a:lstStyle/>
          <a:p>
            <a:r>
              <a:rPr lang="es-ES" dirty="0" smtClean="0"/>
              <a:t>MATERIAL CLASE </a:t>
            </a:r>
            <a:endParaRPr lang="es-ES" dirty="0"/>
          </a:p>
        </p:txBody>
      </p:sp>
      <p:sp>
        <p:nvSpPr>
          <p:cNvPr id="3" name="2 CuadroTexto"/>
          <p:cNvSpPr txBox="1"/>
          <p:nvPr/>
        </p:nvSpPr>
        <p:spPr>
          <a:xfrm>
            <a:off x="683568" y="1628800"/>
            <a:ext cx="7704856" cy="1569660"/>
          </a:xfrm>
          <a:prstGeom prst="rect">
            <a:avLst/>
          </a:prstGeom>
          <a:noFill/>
        </p:spPr>
        <p:txBody>
          <a:bodyPr wrap="square" rtlCol="0">
            <a:spAutoFit/>
          </a:bodyPr>
          <a:lstStyle/>
          <a:p>
            <a:pPr marL="285750" indent="-285750">
              <a:buFont typeface="Arial" panose="020B0604020202020204" pitchFamily="34" charset="0"/>
              <a:buChar char="•"/>
            </a:pPr>
            <a:r>
              <a:rPr lang="es-ES" sz="2400" b="1" dirty="0" smtClean="0"/>
              <a:t>TEMARIO A SEGUIR, FORMATO PDF </a:t>
            </a:r>
          </a:p>
          <a:p>
            <a:pPr marL="285750" indent="-285750">
              <a:buFont typeface="Arial" panose="020B0604020202020204" pitchFamily="34" charset="0"/>
              <a:buChar char="•"/>
            </a:pPr>
            <a:r>
              <a:rPr lang="es-ES" sz="2400" b="1" dirty="0" smtClean="0"/>
              <a:t>DIAPOSITIVAS DE CLASE </a:t>
            </a:r>
          </a:p>
          <a:p>
            <a:pPr marL="285750" indent="-285750">
              <a:buFont typeface="Arial" panose="020B0604020202020204" pitchFamily="34" charset="0"/>
              <a:buChar char="•"/>
            </a:pPr>
            <a:r>
              <a:rPr lang="es-ES" sz="2400" b="1" dirty="0" smtClean="0"/>
              <a:t>HOJAS DE EJERCICIOS GENERALES CON FICHEROS</a:t>
            </a:r>
          </a:p>
          <a:p>
            <a:pPr marL="285750" indent="-285750">
              <a:buFont typeface="Arial" panose="020B0604020202020204" pitchFamily="34" charset="0"/>
              <a:buChar char="•"/>
            </a:pPr>
            <a:r>
              <a:rPr lang="es-ES" sz="2400" b="1" dirty="0" smtClean="0"/>
              <a:t>MODELOS DE EXAMEN CURSOS PASADOS </a:t>
            </a:r>
            <a:endParaRPr lang="es-ES" sz="2400" b="1" dirty="0"/>
          </a:p>
        </p:txBody>
      </p:sp>
      <p:sp>
        <p:nvSpPr>
          <p:cNvPr id="4" name="3 CuadroTexto"/>
          <p:cNvSpPr txBox="1"/>
          <p:nvPr/>
        </p:nvSpPr>
        <p:spPr>
          <a:xfrm>
            <a:off x="827584" y="3501008"/>
            <a:ext cx="8064896" cy="2677656"/>
          </a:xfrm>
          <a:prstGeom prst="rect">
            <a:avLst/>
          </a:prstGeom>
          <a:noFill/>
        </p:spPr>
        <p:txBody>
          <a:bodyPr wrap="square" rtlCol="0">
            <a:spAutoFit/>
          </a:bodyPr>
          <a:lstStyle/>
          <a:p>
            <a:pPr marL="285750" indent="-285750">
              <a:buFont typeface="Arial" panose="020B0604020202020204" pitchFamily="34" charset="0"/>
              <a:buChar char="•"/>
            </a:pPr>
            <a:r>
              <a:rPr lang="es-ES" sz="2400" dirty="0" smtClean="0"/>
              <a:t>En las horas de teoría (de 11:13) el alumno tiene que venir con las páginas del temario leídas a clase. Se les preguntará sobre ellas y se realizarán  ejercicios instantáneos que los alumnos deberán resolver. </a:t>
            </a:r>
          </a:p>
          <a:p>
            <a:pPr marL="285750" indent="-285750">
              <a:buFont typeface="Arial" panose="020B0604020202020204" pitchFamily="34" charset="0"/>
              <a:buChar char="•"/>
            </a:pPr>
            <a:endParaRPr lang="es-ES" sz="2400" dirty="0" smtClean="0"/>
          </a:p>
          <a:p>
            <a:pPr marL="285750" indent="-285750">
              <a:buFont typeface="Arial" panose="020B0604020202020204" pitchFamily="34" charset="0"/>
              <a:buChar char="•"/>
            </a:pPr>
            <a:r>
              <a:rPr lang="es-ES" sz="2400" dirty="0" smtClean="0"/>
              <a:t>En las horas de practicas (9:11- 11:13) Se harán practicas guiadas. </a:t>
            </a:r>
            <a:endParaRPr lang="es-ES" sz="2400" dirty="0"/>
          </a:p>
        </p:txBody>
      </p:sp>
    </p:spTree>
    <p:extLst>
      <p:ext uri="{BB962C8B-B14F-4D97-AF65-F5344CB8AC3E}">
        <p14:creationId xmlns:p14="http://schemas.microsoft.com/office/powerpoint/2010/main" xmlns="" val="3245415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rgbClr val="FFC000"/>
          </a:solidFill>
        </p:spPr>
        <p:txBody>
          <a:bodyPr/>
          <a:lstStyle/>
          <a:p>
            <a:r>
              <a:rPr lang="es-ES" dirty="0" smtClean="0"/>
              <a:t>TUTORIAS </a:t>
            </a:r>
            <a:endParaRPr lang="es-ES" dirty="0"/>
          </a:p>
        </p:txBody>
      </p:sp>
      <p:sp>
        <p:nvSpPr>
          <p:cNvPr id="3" name="2 CuadroTexto"/>
          <p:cNvSpPr txBox="1"/>
          <p:nvPr/>
        </p:nvSpPr>
        <p:spPr>
          <a:xfrm>
            <a:off x="971600" y="1772816"/>
            <a:ext cx="7344816" cy="1354217"/>
          </a:xfrm>
          <a:prstGeom prst="rect">
            <a:avLst/>
          </a:prstGeom>
          <a:noFill/>
        </p:spPr>
        <p:txBody>
          <a:bodyPr wrap="square" rtlCol="0">
            <a:spAutoFit/>
          </a:bodyPr>
          <a:lstStyle/>
          <a:p>
            <a:endParaRPr lang="es-ES" dirty="0"/>
          </a:p>
          <a:p>
            <a:r>
              <a:rPr lang="es-ES" sz="3200" dirty="0"/>
              <a:t>Martes: 8:30-11:00          (*)  </a:t>
            </a:r>
          </a:p>
          <a:p>
            <a:r>
              <a:rPr lang="es-ES" sz="3200" dirty="0"/>
              <a:t>Viernes: 16:00-19:30      (Despacho 701</a:t>
            </a:r>
            <a:r>
              <a:rPr lang="es-ES" sz="2800" dirty="0"/>
              <a:t>)</a:t>
            </a:r>
          </a:p>
        </p:txBody>
      </p:sp>
      <p:sp>
        <p:nvSpPr>
          <p:cNvPr id="4" name="3 CuadroTexto"/>
          <p:cNvSpPr txBox="1"/>
          <p:nvPr/>
        </p:nvSpPr>
        <p:spPr>
          <a:xfrm>
            <a:off x="1259632" y="3861048"/>
            <a:ext cx="6840760" cy="1384995"/>
          </a:xfrm>
          <a:prstGeom prst="rect">
            <a:avLst/>
          </a:prstGeom>
          <a:noFill/>
        </p:spPr>
        <p:txBody>
          <a:bodyPr wrap="square" rtlCol="0">
            <a:spAutoFit/>
          </a:bodyPr>
          <a:lstStyle/>
          <a:p>
            <a:r>
              <a:rPr lang="es-ES" sz="2800" dirty="0" smtClean="0"/>
              <a:t>(*)Según la disponibilidad de aulas, las </a:t>
            </a:r>
            <a:r>
              <a:rPr lang="es-ES" sz="2800" dirty="0" err="1" smtClean="0"/>
              <a:t>tutorias</a:t>
            </a:r>
            <a:r>
              <a:rPr lang="es-ES" sz="2800" dirty="0" smtClean="0"/>
              <a:t> del martes se pueden realizar en algún aula de informática</a:t>
            </a:r>
            <a:endParaRPr lang="es-ES" sz="2800" dirty="0"/>
          </a:p>
        </p:txBody>
      </p:sp>
    </p:spTree>
    <p:extLst>
      <p:ext uri="{BB962C8B-B14F-4D97-AF65-F5344CB8AC3E}">
        <p14:creationId xmlns:p14="http://schemas.microsoft.com/office/powerpoint/2010/main" xmlns="" val="2781022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rgbClr val="FFC000"/>
          </a:solidFill>
        </p:spPr>
        <p:txBody>
          <a:bodyPr/>
          <a:lstStyle/>
          <a:p>
            <a:r>
              <a:rPr lang="es-ES" dirty="0" smtClean="0"/>
              <a:t>BIBLIOGRAFIA</a:t>
            </a:r>
            <a:endParaRPr lang="es-ES" dirty="0"/>
          </a:p>
        </p:txBody>
      </p:sp>
      <p:sp>
        <p:nvSpPr>
          <p:cNvPr id="3" name="2 CuadroTexto"/>
          <p:cNvSpPr txBox="1"/>
          <p:nvPr/>
        </p:nvSpPr>
        <p:spPr>
          <a:xfrm>
            <a:off x="755576" y="2132856"/>
            <a:ext cx="7488832" cy="2308324"/>
          </a:xfrm>
          <a:prstGeom prst="rect">
            <a:avLst/>
          </a:prstGeom>
          <a:noFill/>
        </p:spPr>
        <p:txBody>
          <a:bodyPr wrap="square" rtlCol="0">
            <a:spAutoFit/>
          </a:bodyPr>
          <a:lstStyle/>
          <a:p>
            <a:pPr marL="285750" indent="-285750">
              <a:buFont typeface="Arial" panose="020B0604020202020204" pitchFamily="34" charset="0"/>
              <a:buChar char="•"/>
            </a:pPr>
            <a:r>
              <a:rPr lang="es-ES" sz="2400" dirty="0" smtClean="0"/>
              <a:t>Manual de SAS.</a:t>
            </a:r>
          </a:p>
          <a:p>
            <a:pPr marL="285750" indent="-285750">
              <a:buFont typeface="Arial" panose="020B0604020202020204" pitchFamily="34" charset="0"/>
              <a:buChar char="•"/>
            </a:pPr>
            <a:endParaRPr lang="es-ES" sz="2400" dirty="0" smtClean="0"/>
          </a:p>
          <a:p>
            <a:pPr marL="285750" indent="-285750">
              <a:buFont typeface="Arial" panose="020B0604020202020204" pitchFamily="34" charset="0"/>
              <a:buChar char="•"/>
            </a:pPr>
            <a:r>
              <a:rPr lang="es-ES" sz="2400" dirty="0" smtClean="0"/>
              <a:t>El Sistema Estadístico SAS. Cesar Pérez. Editorial Garceta. 2010</a:t>
            </a:r>
          </a:p>
          <a:p>
            <a:pPr marL="285750" indent="-285750">
              <a:buFont typeface="Arial" panose="020B0604020202020204" pitchFamily="34" charset="0"/>
              <a:buChar char="•"/>
            </a:pPr>
            <a:endParaRPr lang="es-ES" sz="2400" dirty="0" smtClean="0"/>
          </a:p>
          <a:p>
            <a:pPr marL="285750" indent="-285750">
              <a:buFont typeface="Arial" panose="020B0604020202020204" pitchFamily="34" charset="0"/>
              <a:buChar char="•"/>
            </a:pPr>
            <a:r>
              <a:rPr lang="es-ES" sz="2400" dirty="0" smtClean="0"/>
              <a:t>Manual de Programación en SAS. Javier </a:t>
            </a:r>
            <a:r>
              <a:rPr lang="es-ES" sz="2400" dirty="0" err="1" smtClean="0"/>
              <a:t>Portela</a:t>
            </a:r>
            <a:r>
              <a:rPr lang="es-ES" sz="2400" dirty="0" smtClean="0"/>
              <a:t>.  2007 </a:t>
            </a:r>
            <a:endParaRPr lang="es-ES" sz="2400" dirty="0"/>
          </a:p>
        </p:txBody>
      </p:sp>
    </p:spTree>
    <p:extLst>
      <p:ext uri="{BB962C8B-B14F-4D97-AF65-F5344CB8AC3E}">
        <p14:creationId xmlns:p14="http://schemas.microsoft.com/office/powerpoint/2010/main" xmlns="" val="2033646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rgbClr val="FFC000"/>
          </a:solidFill>
        </p:spPr>
        <p:txBody>
          <a:bodyPr>
            <a:normAutofit fontScale="90000"/>
          </a:bodyPr>
          <a:lstStyle/>
          <a:p>
            <a:r>
              <a:rPr lang="en-US" b="1" dirty="0" smtClean="0"/>
              <a:t>SAS ADVANCED ANALYTICS JOINT CERTIFICATE PROGRAM </a:t>
            </a:r>
            <a:endParaRPr lang="es-ES" dirty="0" smtClean="0"/>
          </a:p>
        </p:txBody>
      </p:sp>
      <p:sp>
        <p:nvSpPr>
          <p:cNvPr id="4" name="3 CuadroTexto"/>
          <p:cNvSpPr txBox="1"/>
          <p:nvPr/>
        </p:nvSpPr>
        <p:spPr>
          <a:xfrm>
            <a:off x="971600" y="1268760"/>
            <a:ext cx="8172400" cy="5632311"/>
          </a:xfrm>
          <a:prstGeom prst="rect">
            <a:avLst/>
          </a:prstGeom>
          <a:noFill/>
        </p:spPr>
        <p:txBody>
          <a:bodyPr wrap="square" rtlCol="0">
            <a:spAutoFit/>
          </a:bodyPr>
          <a:lstStyle/>
          <a:p>
            <a:r>
              <a:rPr lang="es-ES" dirty="0" smtClean="0"/>
              <a:t>Para </a:t>
            </a:r>
            <a:r>
              <a:rPr lang="es-ES" dirty="0" smtClean="0"/>
              <a:t>obtener el certificado, los estudiantes deben: </a:t>
            </a:r>
          </a:p>
          <a:p>
            <a:r>
              <a:rPr lang="es-ES" dirty="0" smtClean="0"/>
              <a:t>(A) Haber finalizado el Grado en Estadística Aplicada.</a:t>
            </a:r>
          </a:p>
          <a:p>
            <a:r>
              <a:rPr lang="es-ES" dirty="0" smtClean="0"/>
              <a:t>(B) Haber obtenido una media al menos de 6.5/10 </a:t>
            </a:r>
            <a:r>
              <a:rPr lang="es-ES" dirty="0" smtClean="0"/>
              <a:t>en</a:t>
            </a:r>
            <a:r>
              <a:rPr lang="es-ES" i="1" dirty="0" smtClean="0"/>
              <a:t> </a:t>
            </a:r>
            <a:r>
              <a:rPr lang="es-ES" i="1" dirty="0" smtClean="0"/>
              <a:t>Software Estadístico I </a:t>
            </a:r>
            <a:endParaRPr lang="es-ES" dirty="0" smtClean="0"/>
          </a:p>
          <a:p>
            <a:r>
              <a:rPr lang="es-ES" dirty="0" smtClean="0"/>
              <a:t>(C) Haber aprobado tres asignaturas de la lista siguiente, </a:t>
            </a:r>
            <a:r>
              <a:rPr lang="es-ES" dirty="0" smtClean="0"/>
              <a:t>con uso de SAS.</a:t>
            </a:r>
            <a:endParaRPr lang="es-ES" dirty="0" smtClean="0"/>
          </a:p>
          <a:p>
            <a:r>
              <a:rPr lang="es-ES" i="1" dirty="0" smtClean="0"/>
              <a:t>- </a:t>
            </a:r>
            <a:r>
              <a:rPr lang="es-ES" i="1" dirty="0" smtClean="0"/>
              <a:t>Modelos Lineales.</a:t>
            </a:r>
            <a:endParaRPr lang="es-ES" dirty="0" smtClean="0"/>
          </a:p>
          <a:p>
            <a:r>
              <a:rPr lang="es-ES" i="1" dirty="0" smtClean="0"/>
              <a:t> - Estudio </a:t>
            </a:r>
            <a:r>
              <a:rPr lang="es-ES" i="1" dirty="0" smtClean="0"/>
              <a:t>y Depuración de datos Data </a:t>
            </a:r>
            <a:r>
              <a:rPr lang="es-ES" i="1" dirty="0" err="1" smtClean="0"/>
              <a:t>cleaning</a:t>
            </a:r>
            <a:r>
              <a:rPr lang="es-ES" i="1" dirty="0" smtClean="0"/>
              <a:t>.</a:t>
            </a:r>
            <a:endParaRPr lang="es-ES" dirty="0" smtClean="0"/>
          </a:p>
          <a:p>
            <a:r>
              <a:rPr lang="es-ES" i="1" dirty="0" smtClean="0"/>
              <a:t> - Técnicas </a:t>
            </a:r>
            <a:r>
              <a:rPr lang="es-ES" i="1" dirty="0" smtClean="0"/>
              <a:t>estadísticas </a:t>
            </a:r>
            <a:r>
              <a:rPr lang="es-ES" i="1" dirty="0" err="1" smtClean="0"/>
              <a:t>multivariantes</a:t>
            </a:r>
            <a:r>
              <a:rPr lang="es-ES" i="1" dirty="0" smtClean="0"/>
              <a:t> I </a:t>
            </a:r>
            <a:endParaRPr lang="es-ES" dirty="0" smtClean="0"/>
          </a:p>
          <a:p>
            <a:r>
              <a:rPr lang="es-ES" i="1" dirty="0" smtClean="0"/>
              <a:t> - Técnicas </a:t>
            </a:r>
            <a:r>
              <a:rPr lang="es-ES" i="1" dirty="0" smtClean="0"/>
              <a:t>estadísticas </a:t>
            </a:r>
            <a:r>
              <a:rPr lang="es-ES" i="1" dirty="0" err="1" smtClean="0"/>
              <a:t>multivariantes</a:t>
            </a:r>
            <a:r>
              <a:rPr lang="es-ES" i="1" dirty="0" smtClean="0"/>
              <a:t> II </a:t>
            </a:r>
            <a:endParaRPr lang="es-ES" dirty="0" smtClean="0"/>
          </a:p>
          <a:p>
            <a:r>
              <a:rPr lang="es-ES" i="1" dirty="0" smtClean="0"/>
              <a:t> - Técnicas </a:t>
            </a:r>
            <a:r>
              <a:rPr lang="es-ES" i="1" dirty="0" err="1" smtClean="0"/>
              <a:t>Ávanzadas</a:t>
            </a:r>
            <a:r>
              <a:rPr lang="es-ES" i="1" dirty="0" smtClean="0"/>
              <a:t> de Predicción</a:t>
            </a:r>
            <a:endParaRPr lang="es-ES" dirty="0" smtClean="0"/>
          </a:p>
          <a:p>
            <a:r>
              <a:rPr lang="es-ES" i="1" dirty="0" smtClean="0"/>
              <a:t> - Series </a:t>
            </a:r>
            <a:r>
              <a:rPr lang="es-ES" i="1" dirty="0" smtClean="0"/>
              <a:t>Temporales</a:t>
            </a:r>
            <a:endParaRPr lang="es-ES" dirty="0" smtClean="0"/>
          </a:p>
          <a:p>
            <a:r>
              <a:rPr lang="es-ES" i="1" dirty="0" smtClean="0"/>
              <a:t> - Métodos </a:t>
            </a:r>
            <a:r>
              <a:rPr lang="es-ES" i="1" dirty="0" smtClean="0"/>
              <a:t>de segmentación y tratamiento de encuestas</a:t>
            </a:r>
            <a:endParaRPr lang="es-ES" dirty="0" smtClean="0"/>
          </a:p>
          <a:p>
            <a:r>
              <a:rPr lang="es-ES" i="1" dirty="0" smtClean="0"/>
              <a:t> - Metodología </a:t>
            </a:r>
            <a:r>
              <a:rPr lang="es-ES" i="1" dirty="0" smtClean="0"/>
              <a:t>6 sigma para la mejora de la Calidad</a:t>
            </a:r>
            <a:endParaRPr lang="es-ES" dirty="0" smtClean="0"/>
          </a:p>
          <a:p>
            <a:r>
              <a:rPr lang="es-ES" i="1" dirty="0" smtClean="0"/>
              <a:t> - Aplicaciones </a:t>
            </a:r>
            <a:r>
              <a:rPr lang="es-ES" i="1" dirty="0" smtClean="0"/>
              <a:t>estadísticas en Ciencias de la Salud</a:t>
            </a:r>
            <a:endParaRPr lang="es-ES" dirty="0" smtClean="0"/>
          </a:p>
          <a:p>
            <a:r>
              <a:rPr lang="es-ES" i="1" dirty="0" smtClean="0"/>
              <a:t> - Aplicaciones </a:t>
            </a:r>
            <a:r>
              <a:rPr lang="es-ES" i="1" dirty="0" smtClean="0"/>
              <a:t>estadísticas a la Industria</a:t>
            </a:r>
            <a:endParaRPr lang="es-ES" dirty="0" smtClean="0"/>
          </a:p>
          <a:p>
            <a:r>
              <a:rPr lang="es-ES" i="1" dirty="0" smtClean="0"/>
              <a:t> - Diseño </a:t>
            </a:r>
            <a:r>
              <a:rPr lang="es-ES" i="1" dirty="0" smtClean="0"/>
              <a:t>de Experimentos </a:t>
            </a:r>
            <a:endParaRPr lang="es-ES" dirty="0" smtClean="0"/>
          </a:p>
          <a:p>
            <a:r>
              <a:rPr lang="es-ES" i="1" dirty="0" smtClean="0"/>
              <a:t> - Métodos </a:t>
            </a:r>
            <a:r>
              <a:rPr lang="es-ES" i="1" dirty="0" smtClean="0"/>
              <a:t>Avanzados de Diseño de Experimentos </a:t>
            </a:r>
            <a:endParaRPr lang="es-ES" dirty="0" smtClean="0"/>
          </a:p>
          <a:p>
            <a:r>
              <a:rPr lang="es-ES" dirty="0" smtClean="0"/>
              <a:t>(</a:t>
            </a:r>
            <a:r>
              <a:rPr lang="es-ES" dirty="0" smtClean="0"/>
              <a:t>D) Haber utilizado SAS al menos en un 50% en </a:t>
            </a:r>
            <a:r>
              <a:rPr lang="es-ES" dirty="0" smtClean="0"/>
              <a:t>Trabajo </a:t>
            </a:r>
            <a:r>
              <a:rPr lang="es-ES" dirty="0" smtClean="0"/>
              <a:t>Fin de Grado </a:t>
            </a:r>
          </a:p>
          <a:p>
            <a:r>
              <a:rPr lang="es-ES" dirty="0" smtClean="0"/>
              <a:t>(</a:t>
            </a:r>
            <a:r>
              <a:rPr lang="es-ES" dirty="0" smtClean="0"/>
              <a:t>E) Tener al menos </a:t>
            </a:r>
            <a:r>
              <a:rPr lang="es-ES" dirty="0" smtClean="0"/>
              <a:t>6.5 de media ponderada </a:t>
            </a:r>
            <a:r>
              <a:rPr lang="es-ES" dirty="0" smtClean="0"/>
              <a:t>conjuntamente en </a:t>
            </a:r>
            <a:r>
              <a:rPr lang="es-ES" i="1" dirty="0" smtClean="0"/>
              <a:t>Software </a:t>
            </a:r>
            <a:r>
              <a:rPr lang="es-ES" i="1" dirty="0" smtClean="0"/>
              <a:t>Estadístico I </a:t>
            </a:r>
            <a:r>
              <a:rPr lang="es-ES" i="1" dirty="0" smtClean="0"/>
              <a:t>, </a:t>
            </a:r>
            <a:r>
              <a:rPr lang="es-ES" i="1" dirty="0" smtClean="0"/>
              <a:t>Trabajo Fin de Grado, </a:t>
            </a:r>
            <a:r>
              <a:rPr lang="es-ES" dirty="0" smtClean="0"/>
              <a:t>y en las tres asignaturas escogidas en (C</a:t>
            </a:r>
            <a:r>
              <a:rPr lang="es-ES" dirty="0" smtClean="0"/>
              <a:t>).</a:t>
            </a:r>
            <a:endParaRPr lang="es-ES" dirty="0" smtClean="0"/>
          </a:p>
          <a:p>
            <a:endParaRPr lang="es-ES" dirty="0"/>
          </a:p>
        </p:txBody>
      </p:sp>
    </p:spTree>
    <p:extLst>
      <p:ext uri="{BB962C8B-B14F-4D97-AF65-F5344CB8AC3E}">
        <p14:creationId xmlns:p14="http://schemas.microsoft.com/office/powerpoint/2010/main" xmlns="" val="2033646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827584" y="116632"/>
            <a:ext cx="7992888" cy="707886"/>
          </a:xfrm>
          <a:prstGeom prst="rect">
            <a:avLst/>
          </a:prstGeom>
          <a:solidFill>
            <a:schemeClr val="accent4">
              <a:lumMod val="40000"/>
              <a:lumOff val="60000"/>
            </a:schemeClr>
          </a:solidFill>
        </p:spPr>
        <p:txBody>
          <a:bodyPr wrap="square" rtlCol="0">
            <a:spAutoFit/>
          </a:bodyPr>
          <a:lstStyle/>
          <a:p>
            <a:pPr algn="ctr"/>
            <a:r>
              <a:rPr lang="es-ES" sz="4000" dirty="0" smtClean="0"/>
              <a:t>ENTORNO DE TRABAJO</a:t>
            </a:r>
            <a:endParaRPr lang="es-ES" sz="4000" dirty="0"/>
          </a:p>
        </p:txBody>
      </p:sp>
      <p:pic>
        <p:nvPicPr>
          <p:cNvPr id="3073" name="Picture 1"/>
          <p:cNvPicPr>
            <a:picLocks noChangeAspect="1" noChangeArrowheads="1"/>
          </p:cNvPicPr>
          <p:nvPr/>
        </p:nvPicPr>
        <p:blipFill>
          <a:blip r:embed="rId2" cstate="print"/>
          <a:srcRect/>
          <a:stretch>
            <a:fillRect/>
          </a:stretch>
        </p:blipFill>
        <p:spPr bwMode="auto">
          <a:xfrm>
            <a:off x="261938" y="893018"/>
            <a:ext cx="8620125" cy="5848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4">
              <a:lumMod val="40000"/>
              <a:lumOff val="60000"/>
            </a:schemeClr>
          </a:solidFill>
        </p:spPr>
        <p:txBody>
          <a:bodyPr/>
          <a:lstStyle/>
          <a:p>
            <a:r>
              <a:rPr lang="es-ES" dirty="0" smtClean="0"/>
              <a:t>PROGRAMA SAS </a:t>
            </a:r>
            <a:endParaRPr lang="es-ES" dirty="0"/>
          </a:p>
        </p:txBody>
      </p:sp>
      <p:grpSp>
        <p:nvGrpSpPr>
          <p:cNvPr id="19" name="18 Grupo"/>
          <p:cNvGrpSpPr/>
          <p:nvPr/>
        </p:nvGrpSpPr>
        <p:grpSpPr>
          <a:xfrm>
            <a:off x="539552" y="1772816"/>
            <a:ext cx="8208912" cy="2600672"/>
            <a:chOff x="1619672" y="4005064"/>
            <a:chExt cx="8208912" cy="2600672"/>
          </a:xfrm>
        </p:grpSpPr>
        <p:sp>
          <p:nvSpPr>
            <p:cNvPr id="3" name="2 Disco magnético"/>
            <p:cNvSpPr/>
            <p:nvPr/>
          </p:nvSpPr>
          <p:spPr>
            <a:xfrm>
              <a:off x="1691680" y="4005064"/>
              <a:ext cx="1368152" cy="122413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Datos Brutos</a:t>
              </a:r>
              <a:endParaRPr lang="es-ES" dirty="0"/>
            </a:p>
          </p:txBody>
        </p:sp>
        <p:sp>
          <p:nvSpPr>
            <p:cNvPr id="5" name="4 Disco magnético"/>
            <p:cNvSpPr/>
            <p:nvPr/>
          </p:nvSpPr>
          <p:spPr>
            <a:xfrm>
              <a:off x="1619672" y="5381600"/>
              <a:ext cx="1368152" cy="122413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Conjunto de datos SAS</a:t>
              </a:r>
              <a:endParaRPr lang="es-ES" dirty="0"/>
            </a:p>
          </p:txBody>
        </p:sp>
        <p:cxnSp>
          <p:nvCxnSpPr>
            <p:cNvPr id="6" name="5 Conector recto de flecha"/>
            <p:cNvCxnSpPr/>
            <p:nvPr/>
          </p:nvCxnSpPr>
          <p:spPr>
            <a:xfrm>
              <a:off x="2974011" y="4437112"/>
              <a:ext cx="589877" cy="79208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flipV="1">
              <a:off x="2975978" y="5247208"/>
              <a:ext cx="587910" cy="74646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9" name="8 Rectángulo"/>
            <p:cNvSpPr/>
            <p:nvPr/>
          </p:nvSpPr>
          <p:spPr>
            <a:xfrm>
              <a:off x="3635896" y="4725144"/>
              <a:ext cx="792088" cy="122413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s-ES" sz="2400" dirty="0" smtClean="0">
                  <a:solidFill>
                    <a:schemeClr val="tx1"/>
                  </a:solidFill>
                </a:rPr>
                <a:t>Paso DATA</a:t>
              </a:r>
              <a:endParaRPr lang="es-ES" sz="2400" dirty="0">
                <a:solidFill>
                  <a:schemeClr val="tx1"/>
                </a:solidFill>
              </a:endParaRPr>
            </a:p>
          </p:txBody>
        </p:sp>
        <p:cxnSp>
          <p:nvCxnSpPr>
            <p:cNvPr id="11" name="10 Conector recto de flecha"/>
            <p:cNvCxnSpPr/>
            <p:nvPr/>
          </p:nvCxnSpPr>
          <p:spPr>
            <a:xfrm>
              <a:off x="4499992" y="5247208"/>
              <a:ext cx="720080" cy="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13" name="12 Rectángulo"/>
            <p:cNvSpPr/>
            <p:nvPr/>
          </p:nvSpPr>
          <p:spPr>
            <a:xfrm>
              <a:off x="6948264" y="4769532"/>
              <a:ext cx="792088" cy="122413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s-ES" sz="2400" dirty="0" smtClean="0">
                  <a:solidFill>
                    <a:schemeClr val="tx1"/>
                  </a:solidFill>
                </a:rPr>
                <a:t>Paso PROC</a:t>
              </a:r>
              <a:endParaRPr lang="es-ES" sz="2400" dirty="0">
                <a:solidFill>
                  <a:schemeClr val="tx1"/>
                </a:solidFill>
              </a:endParaRPr>
            </a:p>
          </p:txBody>
        </p:sp>
        <p:sp>
          <p:nvSpPr>
            <p:cNvPr id="16" name="15 Disco magnético"/>
            <p:cNvSpPr/>
            <p:nvPr/>
          </p:nvSpPr>
          <p:spPr>
            <a:xfrm>
              <a:off x="5148064" y="4725144"/>
              <a:ext cx="1080120" cy="122413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Conjunto de datos SAS</a:t>
              </a:r>
            </a:p>
            <a:p>
              <a:pPr algn="ctr"/>
              <a:endParaRPr lang="es-ES" dirty="0"/>
            </a:p>
          </p:txBody>
        </p:sp>
        <p:cxnSp>
          <p:nvCxnSpPr>
            <p:cNvPr id="17" name="16 Conector recto de flecha"/>
            <p:cNvCxnSpPr/>
            <p:nvPr/>
          </p:nvCxnSpPr>
          <p:spPr>
            <a:xfrm>
              <a:off x="6228184" y="5258070"/>
              <a:ext cx="720080" cy="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7740352" y="5259802"/>
              <a:ext cx="720080" cy="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15" name="14 Pentágono regular"/>
            <p:cNvSpPr/>
            <p:nvPr/>
          </p:nvSpPr>
          <p:spPr>
            <a:xfrm>
              <a:off x="8460432" y="4833156"/>
              <a:ext cx="1368152" cy="1116124"/>
            </a:xfrm>
            <a:prstGeom prst="pent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396000" rtlCol="0" anchor="ctr"/>
            <a:lstStyle/>
            <a:p>
              <a:pPr algn="ctr"/>
              <a:r>
                <a:rPr lang="es-ES" sz="2000" dirty="0" smtClean="0">
                  <a:solidFill>
                    <a:schemeClr val="tx1"/>
                  </a:solidFill>
                </a:rPr>
                <a:t>Informe</a:t>
              </a:r>
              <a:endParaRPr lang="es-ES" sz="2000" dirty="0">
                <a:solidFill>
                  <a:schemeClr val="tx1"/>
                </a:solidFill>
              </a:endParaRPr>
            </a:p>
          </p:txBody>
        </p:sp>
      </p:grpSp>
      <p:sp>
        <p:nvSpPr>
          <p:cNvPr id="4" name="3 CuadroTexto"/>
          <p:cNvSpPr txBox="1"/>
          <p:nvPr/>
        </p:nvSpPr>
        <p:spPr>
          <a:xfrm>
            <a:off x="1619672" y="4595644"/>
            <a:ext cx="7452320" cy="1569660"/>
          </a:xfrm>
          <a:prstGeom prst="rect">
            <a:avLst/>
          </a:prstGeom>
          <a:noFill/>
        </p:spPr>
        <p:txBody>
          <a:bodyPr wrap="square" rtlCol="0">
            <a:spAutoFit/>
          </a:bodyPr>
          <a:lstStyle/>
          <a:p>
            <a:r>
              <a:rPr lang="es-ES" sz="2400" b="1" dirty="0" smtClean="0"/>
              <a:t>SAS detecta el fin de un paso cuando encuentra: </a:t>
            </a:r>
          </a:p>
          <a:p>
            <a:pPr marL="285750" indent="-285750">
              <a:buFont typeface="Arial" panose="020B0604020202020204" pitchFamily="34" charset="0"/>
              <a:buChar char="•"/>
            </a:pPr>
            <a:r>
              <a:rPr lang="es-ES" sz="2400" b="1" dirty="0" smtClean="0"/>
              <a:t>Sentencia RUN</a:t>
            </a:r>
          </a:p>
          <a:p>
            <a:pPr marL="285750" indent="-285750">
              <a:buFont typeface="Arial" panose="020B0604020202020204" pitchFamily="34" charset="0"/>
              <a:buChar char="•"/>
            </a:pPr>
            <a:r>
              <a:rPr lang="es-ES" sz="2400" b="1" dirty="0" smtClean="0"/>
              <a:t>Sentencia QUIT</a:t>
            </a:r>
          </a:p>
          <a:p>
            <a:pPr marL="285750" indent="-285750">
              <a:buFont typeface="Arial" panose="020B0604020202020204" pitchFamily="34" charset="0"/>
              <a:buChar char="•"/>
            </a:pPr>
            <a:r>
              <a:rPr lang="es-ES" sz="2400" b="1" dirty="0" smtClean="0"/>
              <a:t>Comienza otro paso (sentencia DATA o sentencia PROC) </a:t>
            </a:r>
            <a:endParaRPr lang="es-ES"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0"/>
            <a:ext cx="8229600" cy="1143000"/>
          </a:xfrm>
          <a:solidFill>
            <a:srgbClr val="92D050"/>
          </a:solidFill>
        </p:spPr>
        <p:txBody>
          <a:bodyPr>
            <a:normAutofit fontScale="90000"/>
          </a:bodyPr>
          <a:lstStyle/>
          <a:p>
            <a:r>
              <a:rPr lang="es-ES" dirty="0" smtClean="0"/>
              <a:t>¿Cuántos PASOS HAY EN ESTE PROGRAMA?</a:t>
            </a:r>
            <a:endParaRPr lang="es-ES" dirty="0"/>
          </a:p>
        </p:txBody>
      </p:sp>
      <p:sp>
        <p:nvSpPr>
          <p:cNvPr id="3" name="Rectangle 3"/>
          <p:cNvSpPr>
            <a:spLocks noChangeArrowheads="1"/>
          </p:cNvSpPr>
          <p:nvPr/>
        </p:nvSpPr>
        <p:spPr bwMode="auto">
          <a:xfrm>
            <a:off x="682625" y="1657350"/>
            <a:ext cx="6373813" cy="3765133"/>
          </a:xfrm>
          <a:prstGeom prst="rect">
            <a:avLst/>
          </a:prstGeom>
          <a:solidFill>
            <a:srgbClr val="FFFFFF"/>
          </a:solidFill>
          <a:ln w="38100">
            <a:solidFill>
              <a:schemeClr val="tx2"/>
            </a:solidFill>
            <a:miter lim="800000"/>
            <a:headEnd type="none" w="med" len="lg"/>
            <a:tailEnd type="none" w="med" len="lg"/>
          </a:ln>
        </p:spPr>
        <p:txBody>
          <a:bodyPr tIns="50800" rIns="50800" bIns="50800">
            <a:spAutoFit/>
          </a:bodyPr>
          <a:lstStyle/>
          <a:p>
            <a:pPr algn="l">
              <a:lnSpc>
                <a:spcPct val="85000"/>
              </a:lnSpc>
            </a:pPr>
            <a:r>
              <a:rPr lang="en-US" sz="2000" b="1" dirty="0">
                <a:solidFill>
                  <a:srgbClr val="000000"/>
                </a:solidFill>
                <a:latin typeface="Courier New" pitchFamily="49" charset="0"/>
              </a:rPr>
              <a:t>data </a:t>
            </a:r>
            <a:r>
              <a:rPr lang="en-US" sz="2000" b="1" dirty="0" err="1" smtClean="0">
                <a:solidFill>
                  <a:srgbClr val="000000"/>
                </a:solidFill>
                <a:latin typeface="Courier New" pitchFamily="49" charset="0"/>
              </a:rPr>
              <a:t>work.VENTAS</a:t>
            </a:r>
            <a:r>
              <a:rPr lang="en-US" sz="2000" b="1" dirty="0" smtClean="0">
                <a:solidFill>
                  <a:srgbClr val="000000"/>
                </a:solidFill>
                <a:latin typeface="Courier New" pitchFamily="49" charset="0"/>
              </a:rPr>
              <a:t>;</a:t>
            </a:r>
            <a:endParaRPr lang="en-US" sz="2000" b="1" dirty="0">
              <a:solidFill>
                <a:srgbClr val="000000"/>
              </a:solidFill>
              <a:latin typeface="Courier New" pitchFamily="49" charset="0"/>
            </a:endParaRPr>
          </a:p>
          <a:p>
            <a:pPr algn="l">
              <a:lnSpc>
                <a:spcPct val="85000"/>
              </a:lnSpc>
            </a:pPr>
            <a:r>
              <a:rPr lang="en-US" sz="2000" b="1" dirty="0">
                <a:solidFill>
                  <a:srgbClr val="000000"/>
                </a:solidFill>
                <a:latin typeface="Courier New" pitchFamily="49" charset="0"/>
              </a:rPr>
              <a:t>   length First_Name $ 12 </a:t>
            </a:r>
          </a:p>
          <a:p>
            <a:pPr algn="l">
              <a:lnSpc>
                <a:spcPct val="85000"/>
              </a:lnSpc>
            </a:pPr>
            <a:r>
              <a:rPr lang="en-US" sz="2000" b="1" dirty="0">
                <a:solidFill>
                  <a:srgbClr val="000000"/>
                </a:solidFill>
                <a:latin typeface="Courier New" pitchFamily="49" charset="0"/>
              </a:rPr>
              <a:t>          Last_Name $ 18 </a:t>
            </a:r>
            <a:r>
              <a:rPr lang="en-US" sz="2000" b="1" dirty="0" smtClean="0">
                <a:solidFill>
                  <a:srgbClr val="000000"/>
                </a:solidFill>
                <a:latin typeface="Courier New" pitchFamily="49" charset="0"/>
              </a:rPr>
              <a:t>TRABAJO </a:t>
            </a:r>
            <a:r>
              <a:rPr lang="en-US" sz="2000" b="1" dirty="0">
                <a:solidFill>
                  <a:srgbClr val="000000"/>
                </a:solidFill>
                <a:latin typeface="Courier New" pitchFamily="49" charset="0"/>
              </a:rPr>
              <a:t>$ 25;</a:t>
            </a:r>
          </a:p>
          <a:p>
            <a:pPr algn="l">
              <a:lnSpc>
                <a:spcPct val="85000"/>
              </a:lnSpc>
            </a:pPr>
            <a:r>
              <a:rPr lang="en-US" sz="2000" b="1" dirty="0">
                <a:solidFill>
                  <a:srgbClr val="000000"/>
                </a:solidFill>
                <a:latin typeface="Courier New" pitchFamily="49" charset="0"/>
              </a:rPr>
              <a:t>   infile</a:t>
            </a:r>
            <a:r>
              <a:rPr lang="en-US" sz="2000" b="1" dirty="0">
                <a:latin typeface="Courier New" pitchFamily="49" charset="0"/>
              </a:rPr>
              <a:t> </a:t>
            </a:r>
            <a:r>
              <a:rPr lang="en-US" sz="2000" b="1" dirty="0" smtClean="0">
                <a:latin typeface="Courier New" pitchFamily="49" charset="0"/>
              </a:rPr>
              <a:t>"&amp;path\newemps.csv" </a:t>
            </a:r>
            <a:r>
              <a:rPr lang="en-US" sz="2000" b="1" dirty="0">
                <a:latin typeface="Courier New" pitchFamily="49" charset="0"/>
              </a:rPr>
              <a:t>dlm=',';</a:t>
            </a:r>
          </a:p>
          <a:p>
            <a:pPr algn="l">
              <a:lnSpc>
                <a:spcPct val="85000"/>
              </a:lnSpc>
            </a:pPr>
            <a:r>
              <a:rPr lang="en-US" sz="2000" b="1" dirty="0">
                <a:latin typeface="Courier New" pitchFamily="49" charset="0"/>
              </a:rPr>
              <a:t>   input First_Name $ Last_Name $  </a:t>
            </a:r>
          </a:p>
          <a:p>
            <a:pPr algn="l">
              <a:lnSpc>
                <a:spcPct val="85000"/>
              </a:lnSpc>
            </a:pPr>
            <a:r>
              <a:rPr lang="en-US" sz="2000" b="1" dirty="0">
                <a:latin typeface="Courier New" pitchFamily="49" charset="0"/>
              </a:rPr>
              <a:t>         </a:t>
            </a:r>
            <a:r>
              <a:rPr lang="en-US" sz="2000" b="1" dirty="0" smtClean="0">
                <a:latin typeface="Courier New" pitchFamily="49" charset="0"/>
              </a:rPr>
              <a:t>TRABAJO </a:t>
            </a:r>
            <a:r>
              <a:rPr lang="en-US" sz="2000" b="1" dirty="0">
                <a:latin typeface="Courier New" pitchFamily="49" charset="0"/>
              </a:rPr>
              <a:t>$ </a:t>
            </a:r>
            <a:r>
              <a:rPr lang="en-US" sz="2000" b="1" dirty="0" err="1" smtClean="0">
                <a:latin typeface="Courier New" pitchFamily="49" charset="0"/>
              </a:rPr>
              <a:t>Salario</a:t>
            </a:r>
            <a:r>
              <a:rPr lang="en-US" sz="2000" b="1" dirty="0" smtClean="0">
                <a:latin typeface="Courier New" pitchFamily="49" charset="0"/>
              </a:rPr>
              <a:t>;</a:t>
            </a:r>
            <a:endParaRPr lang="en-US" sz="2000" b="1" dirty="0">
              <a:latin typeface="Courier New" pitchFamily="49" charset="0"/>
            </a:endParaRPr>
          </a:p>
          <a:p>
            <a:pPr algn="l">
              <a:lnSpc>
                <a:spcPct val="85000"/>
              </a:lnSpc>
            </a:pPr>
            <a:r>
              <a:rPr lang="en-US" sz="2000" b="1" dirty="0">
                <a:latin typeface="Courier New" pitchFamily="49" charset="0"/>
              </a:rPr>
              <a:t>run;</a:t>
            </a:r>
          </a:p>
          <a:p>
            <a:pPr algn="l">
              <a:lnSpc>
                <a:spcPct val="85000"/>
              </a:lnSpc>
            </a:pPr>
            <a:endParaRPr lang="en-US" sz="2000" b="1" dirty="0">
              <a:latin typeface="Courier New" pitchFamily="49" charset="0"/>
            </a:endParaRPr>
          </a:p>
          <a:p>
            <a:pPr algn="l">
              <a:lnSpc>
                <a:spcPct val="85000"/>
              </a:lnSpc>
            </a:pPr>
            <a:r>
              <a:rPr lang="en-US" sz="2000" b="1" dirty="0">
                <a:latin typeface="Courier New" pitchFamily="49" charset="0"/>
              </a:rPr>
              <a:t>proc print </a:t>
            </a:r>
            <a:r>
              <a:rPr lang="en-US" sz="2000" b="1" dirty="0" smtClean="0">
                <a:latin typeface="Courier New" pitchFamily="49" charset="0"/>
              </a:rPr>
              <a:t>data=</a:t>
            </a:r>
            <a:r>
              <a:rPr lang="en-US" sz="2000" b="1" dirty="0" err="1" smtClean="0">
                <a:latin typeface="Courier New" pitchFamily="49" charset="0"/>
              </a:rPr>
              <a:t>work.ventas</a:t>
            </a:r>
            <a:r>
              <a:rPr lang="en-US" sz="2000" b="1" dirty="0" smtClean="0">
                <a:latin typeface="Courier New" pitchFamily="49" charset="0"/>
              </a:rPr>
              <a:t>;</a:t>
            </a:r>
            <a:endParaRPr lang="en-US" sz="2000" b="1" dirty="0">
              <a:latin typeface="Courier New" pitchFamily="49" charset="0"/>
            </a:endParaRPr>
          </a:p>
          <a:p>
            <a:pPr algn="l">
              <a:lnSpc>
                <a:spcPct val="85000"/>
              </a:lnSpc>
            </a:pPr>
            <a:r>
              <a:rPr lang="en-US" sz="2000" b="1" dirty="0">
                <a:latin typeface="Courier New" pitchFamily="49" charset="0"/>
              </a:rPr>
              <a:t>run;</a:t>
            </a:r>
          </a:p>
          <a:p>
            <a:pPr algn="l">
              <a:lnSpc>
                <a:spcPct val="85000"/>
              </a:lnSpc>
            </a:pPr>
            <a:endParaRPr lang="en-US" sz="2000" b="1" dirty="0">
              <a:latin typeface="Courier New" pitchFamily="49" charset="0"/>
            </a:endParaRPr>
          </a:p>
          <a:p>
            <a:pPr algn="l">
              <a:lnSpc>
                <a:spcPct val="85000"/>
              </a:lnSpc>
            </a:pPr>
            <a:r>
              <a:rPr lang="en-US" sz="2000" b="1" dirty="0">
                <a:latin typeface="Courier New" pitchFamily="49" charset="0"/>
              </a:rPr>
              <a:t>proc means </a:t>
            </a:r>
            <a:r>
              <a:rPr lang="en-US" sz="2000" b="1" dirty="0" smtClean="0">
                <a:latin typeface="Courier New" pitchFamily="49" charset="0"/>
              </a:rPr>
              <a:t>data=</a:t>
            </a:r>
            <a:r>
              <a:rPr lang="en-US" sz="2000" b="1" dirty="0" err="1" smtClean="0">
                <a:latin typeface="Courier New" pitchFamily="49" charset="0"/>
              </a:rPr>
              <a:t>work.ventas</a:t>
            </a:r>
            <a:r>
              <a:rPr lang="en-US" sz="2000" b="1" dirty="0" smtClean="0">
                <a:latin typeface="Courier New" pitchFamily="49" charset="0"/>
              </a:rPr>
              <a:t>;</a:t>
            </a:r>
            <a:endParaRPr lang="en-US" sz="2000" b="1" dirty="0">
              <a:latin typeface="Courier New" pitchFamily="49" charset="0"/>
            </a:endParaRPr>
          </a:p>
          <a:p>
            <a:pPr algn="l">
              <a:lnSpc>
                <a:spcPct val="85000"/>
              </a:lnSpc>
            </a:pPr>
            <a:r>
              <a:rPr lang="en-US" sz="2000" b="1" dirty="0" smtClean="0">
                <a:latin typeface="Courier New" pitchFamily="49" charset="0"/>
              </a:rPr>
              <a:t>   </a:t>
            </a:r>
            <a:r>
              <a:rPr lang="en-US" sz="2000" b="1" dirty="0" smtClean="0">
                <a:solidFill>
                  <a:srgbClr val="000000"/>
                </a:solidFill>
                <a:latin typeface="Courier New" pitchFamily="49" charset="0"/>
              </a:rPr>
              <a:t>var</a:t>
            </a:r>
            <a:r>
              <a:rPr lang="en-US" sz="2000" b="1" dirty="0" smtClean="0">
                <a:latin typeface="Courier New" pitchFamily="49" charset="0"/>
              </a:rPr>
              <a:t> </a:t>
            </a:r>
            <a:r>
              <a:rPr lang="en-US" sz="2000" b="1" dirty="0">
                <a:latin typeface="Courier New" pitchFamily="49" charset="0"/>
              </a:rPr>
              <a:t>Salary;</a:t>
            </a:r>
          </a:p>
          <a:p>
            <a:pPr algn="l">
              <a:lnSpc>
                <a:spcPct val="85000"/>
              </a:lnSpc>
            </a:pPr>
            <a:r>
              <a:rPr lang="en-US" sz="2000" b="1" dirty="0">
                <a:latin typeface="Courier New" pitchFamily="49" charset="0"/>
              </a:rPr>
              <a:t>run;</a:t>
            </a:r>
          </a:p>
        </p:txBody>
      </p:sp>
      <p:grpSp>
        <p:nvGrpSpPr>
          <p:cNvPr id="17" name="16 Grupo"/>
          <p:cNvGrpSpPr/>
          <p:nvPr/>
        </p:nvGrpSpPr>
        <p:grpSpPr>
          <a:xfrm>
            <a:off x="7079667" y="1763714"/>
            <a:ext cx="1854783" cy="3734007"/>
            <a:chOff x="7079667" y="1763714"/>
            <a:chExt cx="1854783" cy="3734007"/>
          </a:xfrm>
        </p:grpSpPr>
        <p:grpSp>
          <p:nvGrpSpPr>
            <p:cNvPr id="4" name="3 Grupo"/>
            <p:cNvGrpSpPr/>
            <p:nvPr/>
          </p:nvGrpSpPr>
          <p:grpSpPr>
            <a:xfrm>
              <a:off x="7245135" y="1899668"/>
              <a:ext cx="1689315" cy="3598053"/>
              <a:chOff x="7245135" y="1899668"/>
              <a:chExt cx="1689315" cy="3598053"/>
            </a:xfrm>
          </p:grpSpPr>
          <p:grpSp>
            <p:nvGrpSpPr>
              <p:cNvPr id="5" name="Group 7"/>
              <p:cNvGrpSpPr/>
              <p:nvPr/>
            </p:nvGrpSpPr>
            <p:grpSpPr>
              <a:xfrm>
                <a:off x="7245135" y="1899668"/>
                <a:ext cx="1689315" cy="1219200"/>
                <a:chOff x="187662" y="5410200"/>
                <a:chExt cx="1689315" cy="1219200"/>
              </a:xfrm>
            </p:grpSpPr>
            <p:pic>
              <p:nvPicPr>
                <p:cNvPr id="12" name="Picture 2" descr="L:\graphics\dataStep_icon.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1872" y="5668803"/>
                  <a:ext cx="1300201" cy="960597"/>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TextBox 9"/>
                <p:cNvSpPr txBox="1"/>
                <p:nvPr/>
              </p:nvSpPr>
              <p:spPr>
                <a:xfrm>
                  <a:off x="187662" y="5410200"/>
                  <a:ext cx="1689315" cy="400110"/>
                </a:xfrm>
                <a:prstGeom prst="rect">
                  <a:avLst/>
                </a:prstGeom>
                <a:noFill/>
              </p:spPr>
              <p:txBody>
                <a:bodyPr wrap="square" rtlCol="0">
                  <a:spAutoFit/>
                </a:bodyPr>
                <a:lstStyle/>
                <a:p>
                  <a:pPr algn="ctr"/>
                  <a:r>
                    <a:rPr lang="en-US" sz="2000" dirty="0" smtClean="0">
                      <a:latin typeface="Arial" pitchFamily="34" charset="0"/>
                      <a:cs typeface="Arial" pitchFamily="34" charset="0"/>
                    </a:rPr>
                    <a:t>Paso DATA </a:t>
                  </a:r>
                  <a:endParaRPr lang="en-US" sz="2000" dirty="0">
                    <a:latin typeface="Arial" pitchFamily="34" charset="0"/>
                    <a:cs typeface="Arial" pitchFamily="34" charset="0"/>
                  </a:endParaRPr>
                </a:p>
              </p:txBody>
            </p:sp>
          </p:grpSp>
          <p:grpSp>
            <p:nvGrpSpPr>
              <p:cNvPr id="6" name="Group 10"/>
              <p:cNvGrpSpPr/>
              <p:nvPr/>
            </p:nvGrpSpPr>
            <p:grpSpPr>
              <a:xfrm>
                <a:off x="7317612" y="4318292"/>
                <a:ext cx="1616837" cy="1179429"/>
                <a:chOff x="1911252" y="5630946"/>
                <a:chExt cx="1616837" cy="1179429"/>
              </a:xfrm>
            </p:grpSpPr>
            <p:sp>
              <p:nvSpPr>
                <p:cNvPr id="10" name="TextBox 11"/>
                <p:cNvSpPr txBox="1"/>
                <p:nvPr/>
              </p:nvSpPr>
              <p:spPr>
                <a:xfrm>
                  <a:off x="1911252" y="5630946"/>
                  <a:ext cx="1616837" cy="400110"/>
                </a:xfrm>
                <a:prstGeom prst="rect">
                  <a:avLst/>
                </a:prstGeom>
                <a:solidFill>
                  <a:srgbClr val="FFFFFF"/>
                </a:solidFill>
              </p:spPr>
              <p:txBody>
                <a:bodyPr wrap="square" rtlCol="0">
                  <a:spAutoFit/>
                </a:bodyPr>
                <a:lstStyle>
                  <a:defPPr>
                    <a:defRPr lang="en-US"/>
                  </a:defPPr>
                  <a:lvl1pPr algn="ctr">
                    <a:defRPr sz="2000">
                      <a:latin typeface="Arial" pitchFamily="34" charset="0"/>
                      <a:cs typeface="Arial" pitchFamily="34" charset="0"/>
                    </a:defRPr>
                  </a:lvl1pPr>
                </a:lstStyle>
                <a:p>
                  <a:r>
                    <a:rPr lang="en-US" dirty="0" smtClean="0"/>
                    <a:t>Paso PROC </a:t>
                  </a:r>
                  <a:endParaRPr lang="en-US" dirty="0"/>
                </a:p>
              </p:txBody>
            </p:sp>
            <p:pic>
              <p:nvPicPr>
                <p:cNvPr id="11" name="Picture 3" descr="L:\graphics\procstep.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48110" y="5934075"/>
                  <a:ext cx="1266825" cy="876300"/>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7" name="Group 13"/>
              <p:cNvGrpSpPr/>
              <p:nvPr/>
            </p:nvGrpSpPr>
            <p:grpSpPr>
              <a:xfrm>
                <a:off x="7245135" y="3134826"/>
                <a:ext cx="1689315" cy="1170376"/>
                <a:chOff x="1857825" y="5639999"/>
                <a:chExt cx="1689315" cy="1170376"/>
              </a:xfrm>
            </p:grpSpPr>
            <p:sp>
              <p:nvSpPr>
                <p:cNvPr id="8" name="TextBox 14"/>
                <p:cNvSpPr txBox="1"/>
                <p:nvPr/>
              </p:nvSpPr>
              <p:spPr>
                <a:xfrm>
                  <a:off x="1857825" y="5639999"/>
                  <a:ext cx="1689315" cy="400110"/>
                </a:xfrm>
                <a:prstGeom prst="rect">
                  <a:avLst/>
                </a:prstGeom>
                <a:solidFill>
                  <a:srgbClr val="FFFFFF"/>
                </a:solidFill>
              </p:spPr>
              <p:txBody>
                <a:bodyPr wrap="square" rtlCol="0">
                  <a:spAutoFit/>
                </a:bodyPr>
                <a:lstStyle>
                  <a:defPPr>
                    <a:defRPr lang="en-US"/>
                  </a:defPPr>
                  <a:lvl1pPr algn="ctr">
                    <a:defRPr sz="2000">
                      <a:latin typeface="Arial" pitchFamily="34" charset="0"/>
                      <a:cs typeface="Arial" pitchFamily="34" charset="0"/>
                    </a:defRPr>
                  </a:lvl1pPr>
                </a:lstStyle>
                <a:p>
                  <a:r>
                    <a:rPr lang="en-US" dirty="0" smtClean="0"/>
                    <a:t>Paso  PROC</a:t>
                  </a:r>
                  <a:endParaRPr lang="en-US" dirty="0"/>
                </a:p>
              </p:txBody>
            </p:sp>
            <p:pic>
              <p:nvPicPr>
                <p:cNvPr id="9" name="Picture 3" descr="L:\graphics\procstep.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48110" y="5934075"/>
                  <a:ext cx="1266825" cy="876300"/>
                </a:xfrm>
                <a:prstGeom prst="rect">
                  <a:avLst/>
                </a:prstGeom>
                <a:noFill/>
                <a:extLst>
                  <a:ext uri="{909E8E84-426E-40DD-AFC4-6F175D3DCCD1}">
                    <a14:hiddenFill xmlns:a14="http://schemas.microsoft.com/office/drawing/2010/main" xmlns="">
                      <a:solidFill>
                        <a:srgbClr val="FFFFFF"/>
                      </a:solidFill>
                    </a14:hiddenFill>
                  </a:ext>
                </a:extLst>
              </p:spPr>
            </p:pic>
          </p:grpSp>
        </p:grpSp>
        <p:sp>
          <p:nvSpPr>
            <p:cNvPr id="14" name="Right Brace 12"/>
            <p:cNvSpPr>
              <a:spLocks/>
            </p:cNvSpPr>
            <p:nvPr/>
          </p:nvSpPr>
          <p:spPr bwMode="auto">
            <a:xfrm>
              <a:off x="7099394" y="4558343"/>
              <a:ext cx="291482" cy="781301"/>
            </a:xfrm>
            <a:prstGeom prst="rightBrace">
              <a:avLst>
                <a:gd name="adj1" fmla="val 8339"/>
                <a:gd name="adj2" fmla="val 50000"/>
              </a:avLst>
            </a:prstGeom>
            <a:noFill/>
            <a:ln w="19050" algn="ctr">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dirty="0">
                <a:latin typeface="Times New Roman" pitchFamily="18" charset="0"/>
              </a:endParaRPr>
            </a:p>
          </p:txBody>
        </p:sp>
        <p:sp>
          <p:nvSpPr>
            <p:cNvPr id="15" name="Right Brace 13"/>
            <p:cNvSpPr>
              <a:spLocks/>
            </p:cNvSpPr>
            <p:nvPr/>
          </p:nvSpPr>
          <p:spPr bwMode="auto">
            <a:xfrm>
              <a:off x="7093064" y="3628319"/>
              <a:ext cx="278784" cy="617381"/>
            </a:xfrm>
            <a:prstGeom prst="rightBrace">
              <a:avLst>
                <a:gd name="adj1" fmla="val 8339"/>
                <a:gd name="adj2" fmla="val 46221"/>
              </a:avLst>
            </a:prstGeom>
            <a:noFill/>
            <a:ln w="19050" algn="ctr">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dirty="0">
                <a:latin typeface="Times New Roman" pitchFamily="18" charset="0"/>
              </a:endParaRPr>
            </a:p>
          </p:txBody>
        </p:sp>
        <p:sp>
          <p:nvSpPr>
            <p:cNvPr id="16" name="Right Brace 14"/>
            <p:cNvSpPr>
              <a:spLocks/>
            </p:cNvSpPr>
            <p:nvPr/>
          </p:nvSpPr>
          <p:spPr bwMode="auto">
            <a:xfrm>
              <a:off x="7079667" y="1763714"/>
              <a:ext cx="284668" cy="1600460"/>
            </a:xfrm>
            <a:prstGeom prst="rightBrace">
              <a:avLst>
                <a:gd name="adj1" fmla="val 8319"/>
                <a:gd name="adj2" fmla="val 50000"/>
              </a:avLst>
            </a:prstGeom>
            <a:noFill/>
            <a:ln w="19050" algn="ctr">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dirty="0">
                <a:latin typeface="Times New Roman" pitchFamily="18" charset="0"/>
              </a:endParaRPr>
            </a:p>
          </p:txBody>
        </p:sp>
      </p:grpSp>
    </p:spTree>
    <p:extLst>
      <p:ext uri="{BB962C8B-B14F-4D97-AF65-F5344CB8AC3E}">
        <p14:creationId xmlns:p14="http://schemas.microsoft.com/office/powerpoint/2010/main" xmlns="" val="214335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740"/>
            <a:ext cx="8229600" cy="833972"/>
          </a:xfrm>
          <a:solidFill>
            <a:schemeClr val="accent4">
              <a:lumMod val="40000"/>
              <a:lumOff val="60000"/>
            </a:schemeClr>
          </a:solidFill>
        </p:spPr>
        <p:txBody>
          <a:bodyPr/>
          <a:lstStyle/>
          <a:p>
            <a:r>
              <a:rPr lang="es-ES" dirty="0" smtClean="0"/>
              <a:t>ESTRUCTURA DE LOS DATOS</a:t>
            </a:r>
            <a:endParaRPr lang="es-ES" dirty="0"/>
          </a:p>
        </p:txBody>
      </p:sp>
      <p:sp>
        <p:nvSpPr>
          <p:cNvPr id="4" name="Rectangle 3"/>
          <p:cNvSpPr>
            <a:spLocks noGrp="1" noChangeArrowheads="1"/>
          </p:cNvSpPr>
          <p:nvPr>
            <p:ph idx="1"/>
          </p:nvPr>
        </p:nvSpPr>
        <p:spPr>
          <a:xfrm>
            <a:off x="179512" y="908720"/>
            <a:ext cx="8229600" cy="4525963"/>
          </a:xfrm>
        </p:spPr>
        <p:txBody>
          <a:bodyPr>
            <a:normAutofit/>
          </a:bodyPr>
          <a:lstStyle/>
          <a:p>
            <a:pPr eaLnBrk="1" hangingPunct="1">
              <a:lnSpc>
                <a:spcPct val="90000"/>
              </a:lnSpc>
            </a:pPr>
            <a:r>
              <a:rPr lang="en-US" sz="2400" dirty="0" smtClean="0"/>
              <a:t>Están </a:t>
            </a:r>
            <a:r>
              <a:rPr lang="es-ES" sz="2400" dirty="0" smtClean="0"/>
              <a:t>formados</a:t>
            </a:r>
            <a:r>
              <a:rPr lang="en-US" sz="2400" dirty="0" smtClean="0"/>
              <a:t> </a:t>
            </a:r>
            <a:r>
              <a:rPr lang="en-US" sz="2400" dirty="0" err="1" smtClean="0"/>
              <a:t>por</a:t>
            </a:r>
            <a:r>
              <a:rPr lang="en-US" sz="2400" dirty="0" smtClean="0"/>
              <a:t> </a:t>
            </a:r>
            <a:r>
              <a:rPr lang="en-US" sz="2400" dirty="0" err="1" smtClean="0"/>
              <a:t>filas</a:t>
            </a:r>
            <a:r>
              <a:rPr lang="en-US" sz="2400" dirty="0" smtClean="0"/>
              <a:t> y </a:t>
            </a:r>
            <a:r>
              <a:rPr lang="en-US" sz="2400" dirty="0" err="1" smtClean="0"/>
              <a:t>columnas</a:t>
            </a:r>
            <a:endParaRPr lang="en-US" sz="2400" dirty="0" smtClean="0"/>
          </a:p>
          <a:p>
            <a:pPr eaLnBrk="1" hangingPunct="1">
              <a:lnSpc>
                <a:spcPct val="90000"/>
              </a:lnSpc>
            </a:pPr>
            <a:r>
              <a:rPr lang="en-US" sz="2400" dirty="0" err="1" smtClean="0"/>
              <a:t>Filas</a:t>
            </a:r>
            <a:r>
              <a:rPr lang="en-US" sz="2400" dirty="0" smtClean="0"/>
              <a:t> </a:t>
            </a:r>
            <a:r>
              <a:rPr lang="en-US" sz="2400" dirty="0" err="1" smtClean="0"/>
              <a:t>en</a:t>
            </a:r>
            <a:r>
              <a:rPr lang="en-US" sz="2400" dirty="0" smtClean="0"/>
              <a:t> SAS se </a:t>
            </a:r>
            <a:r>
              <a:rPr lang="en-US" sz="2400" dirty="0" err="1" smtClean="0"/>
              <a:t>llaman</a:t>
            </a:r>
            <a:r>
              <a:rPr lang="en-US" sz="2400" dirty="0" smtClean="0"/>
              <a:t> </a:t>
            </a:r>
            <a:r>
              <a:rPr lang="en-US" sz="2400" dirty="0" err="1" smtClean="0"/>
              <a:t>observaciones</a:t>
            </a:r>
            <a:r>
              <a:rPr lang="en-US" sz="2400" dirty="0" smtClean="0"/>
              <a:t>. </a:t>
            </a:r>
            <a:r>
              <a:rPr lang="en-US" sz="2400" dirty="0" err="1" smtClean="0"/>
              <a:t>Contiene</a:t>
            </a:r>
            <a:r>
              <a:rPr lang="en-US" sz="2400" dirty="0" smtClean="0"/>
              <a:t> la </a:t>
            </a:r>
            <a:r>
              <a:rPr lang="en-US" sz="2400" dirty="0" err="1" smtClean="0"/>
              <a:t>información</a:t>
            </a:r>
            <a:r>
              <a:rPr lang="en-US" sz="2400" dirty="0" smtClean="0"/>
              <a:t> de </a:t>
            </a:r>
            <a:r>
              <a:rPr lang="en-US" sz="2400" dirty="0" err="1" smtClean="0"/>
              <a:t>una</a:t>
            </a:r>
            <a:r>
              <a:rPr lang="en-US" sz="2400" dirty="0" smtClean="0"/>
              <a:t> </a:t>
            </a:r>
            <a:r>
              <a:rPr lang="es-ES" sz="2400" dirty="0" smtClean="0"/>
              <a:t>entidad</a:t>
            </a:r>
            <a:r>
              <a:rPr lang="en-US" sz="2400" dirty="0" smtClean="0"/>
              <a:t> (</a:t>
            </a:r>
            <a:r>
              <a:rPr lang="en-US" sz="2400" dirty="0" err="1" smtClean="0"/>
              <a:t>individuo</a:t>
            </a:r>
            <a:r>
              <a:rPr lang="en-US" sz="2400" dirty="0" smtClean="0"/>
              <a:t>, </a:t>
            </a:r>
            <a:r>
              <a:rPr lang="en-US" sz="2400" dirty="0" err="1" smtClean="0"/>
              <a:t>país</a:t>
            </a:r>
            <a:r>
              <a:rPr lang="en-US" sz="2400" dirty="0" smtClean="0"/>
              <a:t>, </a:t>
            </a:r>
            <a:r>
              <a:rPr lang="en-US" sz="2400" dirty="0" err="1" smtClean="0"/>
              <a:t>paciente</a:t>
            </a:r>
            <a:r>
              <a:rPr lang="en-US" sz="2400" dirty="0" smtClean="0"/>
              <a:t>, </a:t>
            </a:r>
            <a:r>
              <a:rPr lang="en-US" sz="2400" dirty="0" err="1" smtClean="0"/>
              <a:t>escuela</a:t>
            </a:r>
            <a:r>
              <a:rPr lang="en-US" sz="2400" dirty="0" smtClean="0"/>
              <a:t>,…)</a:t>
            </a:r>
          </a:p>
          <a:p>
            <a:pPr eaLnBrk="1" hangingPunct="1">
              <a:lnSpc>
                <a:spcPct val="90000"/>
              </a:lnSpc>
            </a:pPr>
            <a:r>
              <a:rPr lang="en-US" sz="2400" dirty="0" smtClean="0"/>
              <a:t>Las </a:t>
            </a:r>
            <a:r>
              <a:rPr lang="es-ES" sz="2400" dirty="0" smtClean="0"/>
              <a:t>Columnas</a:t>
            </a:r>
            <a:r>
              <a:rPr lang="en-US" sz="2400" dirty="0" smtClean="0"/>
              <a:t> en SAS se </a:t>
            </a:r>
            <a:r>
              <a:rPr lang="en-US" sz="2400" dirty="0" err="1" smtClean="0"/>
              <a:t>llaman</a:t>
            </a:r>
            <a:r>
              <a:rPr lang="en-US" sz="2400" dirty="0" smtClean="0"/>
              <a:t> Variables. </a:t>
            </a:r>
            <a:r>
              <a:rPr lang="en-US" sz="2400" dirty="0" err="1" smtClean="0"/>
              <a:t>Indica</a:t>
            </a:r>
            <a:r>
              <a:rPr lang="en-US" sz="2400" dirty="0" smtClean="0"/>
              <a:t> las </a:t>
            </a:r>
            <a:r>
              <a:rPr lang="en-US" sz="2400" dirty="0" err="1" smtClean="0"/>
              <a:t>características</a:t>
            </a:r>
            <a:r>
              <a:rPr lang="en-US" sz="2400" dirty="0" smtClean="0"/>
              <a:t> de las </a:t>
            </a:r>
            <a:r>
              <a:rPr lang="en-US" sz="2400" dirty="0" err="1" smtClean="0"/>
              <a:t>observaciones</a:t>
            </a:r>
            <a:r>
              <a:rPr lang="en-US" sz="2400" dirty="0" smtClean="0"/>
              <a:t>. </a:t>
            </a:r>
          </a:p>
          <a:p>
            <a:pPr eaLnBrk="1" hangingPunct="1">
              <a:lnSpc>
                <a:spcPct val="90000"/>
              </a:lnSpc>
            </a:pPr>
            <a:r>
              <a:rPr lang="en-US" sz="2400" dirty="0" err="1" smtClean="0"/>
              <a:t>Conjunto</a:t>
            </a:r>
            <a:r>
              <a:rPr lang="en-US" sz="2400" dirty="0" smtClean="0"/>
              <a:t> de </a:t>
            </a:r>
            <a:r>
              <a:rPr lang="en-US" sz="2400" dirty="0" err="1" smtClean="0"/>
              <a:t>Datos</a:t>
            </a:r>
            <a:r>
              <a:rPr lang="en-US" sz="2400" dirty="0" smtClean="0"/>
              <a:t> (dataset) Union de </a:t>
            </a:r>
            <a:r>
              <a:rPr lang="en-US" sz="2400" dirty="0" err="1" smtClean="0"/>
              <a:t>filas</a:t>
            </a:r>
            <a:r>
              <a:rPr lang="en-US" sz="2400" dirty="0" smtClean="0"/>
              <a:t> y </a:t>
            </a:r>
            <a:r>
              <a:rPr lang="en-US" sz="2400" dirty="0" err="1" smtClean="0"/>
              <a:t>columnas</a:t>
            </a:r>
            <a:r>
              <a:rPr lang="en-US" sz="2400" dirty="0" smtClean="0"/>
              <a:t>.</a:t>
            </a:r>
          </a:p>
          <a:p>
            <a:pPr eaLnBrk="1" hangingPunct="1">
              <a:lnSpc>
                <a:spcPct val="90000"/>
              </a:lnSpc>
              <a:buNone/>
            </a:pPr>
            <a:r>
              <a:rPr lang="en-US" sz="2400" dirty="0" err="1" smtClean="0"/>
              <a:t>En</a:t>
            </a:r>
            <a:r>
              <a:rPr lang="en-US" sz="2400" dirty="0" smtClean="0"/>
              <a:t> un </a:t>
            </a:r>
            <a:r>
              <a:rPr lang="en-US" sz="2400" dirty="0" err="1" smtClean="0"/>
              <a:t>paso</a:t>
            </a:r>
            <a:r>
              <a:rPr lang="en-US" sz="2400" dirty="0" smtClean="0"/>
              <a:t> Data SAS </a:t>
            </a:r>
            <a:r>
              <a:rPr lang="en-US" sz="2400" dirty="0" err="1" smtClean="0"/>
              <a:t>crea</a:t>
            </a:r>
            <a:r>
              <a:rPr lang="en-US" sz="2400" dirty="0" smtClean="0"/>
              <a:t> el </a:t>
            </a:r>
            <a:r>
              <a:rPr lang="en-US" sz="2400" dirty="0" err="1" smtClean="0"/>
              <a:t>conjunto</a:t>
            </a:r>
            <a:r>
              <a:rPr lang="en-US" sz="2400" dirty="0" smtClean="0"/>
              <a:t> de </a:t>
            </a:r>
            <a:r>
              <a:rPr lang="en-US" sz="2400" dirty="0" err="1" smtClean="0"/>
              <a:t>Datos</a:t>
            </a:r>
            <a:r>
              <a:rPr lang="en-US" sz="2400" dirty="0" smtClean="0"/>
              <a:t> (o </a:t>
            </a:r>
            <a:r>
              <a:rPr lang="en-US" sz="2400" dirty="0" err="1" smtClean="0"/>
              <a:t>varios</a:t>
            </a:r>
            <a:r>
              <a:rPr lang="en-US" sz="2400" dirty="0" smtClean="0"/>
              <a:t>) </a:t>
            </a:r>
            <a:r>
              <a:rPr lang="en-US" sz="2400" dirty="0" err="1" smtClean="0"/>
              <a:t>observación</a:t>
            </a:r>
            <a:r>
              <a:rPr lang="en-US" sz="2400" dirty="0" smtClean="0"/>
              <a:t> a </a:t>
            </a:r>
            <a:r>
              <a:rPr lang="en-US" sz="2400" dirty="0" err="1" smtClean="0"/>
              <a:t>observación</a:t>
            </a:r>
            <a:r>
              <a:rPr lang="en-US" sz="2400" dirty="0" smtClean="0"/>
              <a:t>. Solo </a:t>
            </a:r>
            <a:r>
              <a:rPr lang="en-US" sz="2400" dirty="0" err="1" smtClean="0"/>
              <a:t>una</a:t>
            </a:r>
            <a:r>
              <a:rPr lang="en-US" sz="2400" dirty="0" smtClean="0"/>
              <a:t> </a:t>
            </a:r>
            <a:r>
              <a:rPr lang="es-ES" sz="2400" dirty="0" smtClean="0"/>
              <a:t>observación</a:t>
            </a:r>
            <a:r>
              <a:rPr lang="en-US" sz="2400" dirty="0" smtClean="0"/>
              <a:t> al </a:t>
            </a:r>
            <a:r>
              <a:rPr lang="en-US" sz="2400" dirty="0" err="1" smtClean="0"/>
              <a:t>mismo</a:t>
            </a:r>
            <a:r>
              <a:rPr lang="en-US" sz="2400" dirty="0" smtClean="0"/>
              <a:t> </a:t>
            </a:r>
            <a:r>
              <a:rPr lang="en-US" sz="2400" dirty="0" err="1" smtClean="0"/>
              <a:t>tiempo</a:t>
            </a:r>
            <a:r>
              <a:rPr lang="en-US" sz="2400" dirty="0" smtClean="0"/>
              <a:t>. </a:t>
            </a:r>
          </a:p>
        </p:txBody>
      </p:sp>
      <p:grpSp>
        <p:nvGrpSpPr>
          <p:cNvPr id="15" name="14 Grupo"/>
          <p:cNvGrpSpPr/>
          <p:nvPr/>
        </p:nvGrpSpPr>
        <p:grpSpPr>
          <a:xfrm>
            <a:off x="1403648" y="4365104"/>
            <a:ext cx="7054924" cy="2205626"/>
            <a:chOff x="1403648" y="4365104"/>
            <a:chExt cx="7054924" cy="2205626"/>
          </a:xfrm>
        </p:grpSpPr>
        <p:grpSp>
          <p:nvGrpSpPr>
            <p:cNvPr id="13" name="12 Grupo"/>
            <p:cNvGrpSpPr/>
            <p:nvPr/>
          </p:nvGrpSpPr>
          <p:grpSpPr>
            <a:xfrm>
              <a:off x="1403648" y="4365104"/>
              <a:ext cx="7054924" cy="2205626"/>
              <a:chOff x="1403648" y="4365104"/>
              <a:chExt cx="7054924" cy="2205626"/>
            </a:xfrm>
          </p:grpSpPr>
          <p:grpSp>
            <p:nvGrpSpPr>
              <p:cNvPr id="12" name="11 Grupo"/>
              <p:cNvGrpSpPr/>
              <p:nvPr/>
            </p:nvGrpSpPr>
            <p:grpSpPr>
              <a:xfrm>
                <a:off x="1403648" y="4365104"/>
                <a:ext cx="4655554" cy="1540608"/>
                <a:chOff x="1403648" y="4365104"/>
                <a:chExt cx="4655554" cy="1540608"/>
              </a:xfrm>
            </p:grpSpPr>
            <p:pic>
              <p:nvPicPr>
                <p:cNvPr id="5" name="Picture 2" descr="L:\graphics\sasSession_crop.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4521084"/>
                  <a:ext cx="1639250" cy="1246754"/>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7" descr="dataset_notitl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19600" y="4365104"/>
                  <a:ext cx="1639602" cy="15406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14" descr="arrow_right_sw"/>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304017" y="4735196"/>
                  <a:ext cx="1033239" cy="509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8" name="Text Box 80"/>
              <p:cNvSpPr txBox="1">
                <a:spLocks noChangeArrowheads="1"/>
              </p:cNvSpPr>
              <p:nvPr/>
            </p:nvSpPr>
            <p:spPr bwMode="auto">
              <a:xfrm>
                <a:off x="6516216" y="4725144"/>
                <a:ext cx="1942356" cy="487313"/>
              </a:xfrm>
              <a:prstGeom prst="rect">
                <a:avLst/>
              </a:prstGeom>
              <a:solidFill>
                <a:srgbClr val="009900"/>
              </a:solidFill>
              <a:ln w="19050">
                <a:solidFill>
                  <a:schemeClr val="tx1"/>
                </a:solidFill>
                <a:miter lim="800000"/>
                <a:headEnd type="none" w="med" len="lg"/>
                <a:tailEnd type="none" w="med" len="lg"/>
              </a:ln>
              <a:effectLst/>
            </p:spPr>
            <p:txBody>
              <a:bodyPr wrap="square" lIns="88900" tIns="88900" rIns="88900" bIns="88900">
                <a:spAutoFit/>
              </a:bodyPr>
              <a:lstStyle>
                <a:defPPr>
                  <a:defRPr lang="en-US"/>
                </a:defPPr>
                <a:lvl1pPr algn="ctr">
                  <a:defRPr sz="2000">
                    <a:solidFill>
                      <a:srgbClr val="FFFFFF"/>
                    </a:solidFill>
                  </a:defRPr>
                </a:lvl1pPr>
                <a:lvl2pPr marL="742950" indent="-285750">
                  <a:defRPr>
                    <a:latin typeface="Arial" pitchFamily="34" charset="0"/>
                  </a:defRPr>
                </a:lvl2pPr>
                <a:lvl3pPr marL="1143000" indent="-228600">
                  <a:defRPr>
                    <a:latin typeface="Arial" pitchFamily="34" charset="0"/>
                  </a:defRPr>
                </a:lvl3pPr>
                <a:lvl4pPr marL="1600200" indent="-228600">
                  <a:defRPr>
                    <a:latin typeface="Arial" pitchFamily="34" charset="0"/>
                  </a:defRPr>
                </a:lvl4pPr>
                <a:lvl5pPr marL="2057400" indent="-228600">
                  <a:defRPr>
                    <a:latin typeface="Arial" pitchFamily="34" charset="0"/>
                  </a:defRPr>
                </a:lvl5pPr>
                <a:lvl6pPr marL="2514600" indent="-228600" eaLnBrk="0" fontAlgn="base" hangingPunct="0">
                  <a:spcBef>
                    <a:spcPct val="0"/>
                  </a:spcBef>
                  <a:spcAft>
                    <a:spcPct val="0"/>
                  </a:spcAft>
                  <a:defRPr sz="2400">
                    <a:latin typeface="Arial" pitchFamily="34" charset="0"/>
                  </a:defRPr>
                </a:lvl6pPr>
                <a:lvl7pPr marL="2971800" indent="-228600" eaLnBrk="0" fontAlgn="base" hangingPunct="0">
                  <a:spcBef>
                    <a:spcPct val="0"/>
                  </a:spcBef>
                  <a:spcAft>
                    <a:spcPct val="0"/>
                  </a:spcAft>
                  <a:defRPr sz="2400">
                    <a:latin typeface="Arial" pitchFamily="34" charset="0"/>
                  </a:defRPr>
                </a:lvl7pPr>
                <a:lvl8pPr marL="3429000" indent="-228600" eaLnBrk="0" fontAlgn="base" hangingPunct="0">
                  <a:spcBef>
                    <a:spcPct val="0"/>
                  </a:spcBef>
                  <a:spcAft>
                    <a:spcPct val="0"/>
                  </a:spcAft>
                  <a:defRPr sz="2400">
                    <a:latin typeface="Arial" pitchFamily="34" charset="0"/>
                  </a:defRPr>
                </a:lvl8pPr>
                <a:lvl9pPr marL="3886200" indent="-228600" eaLnBrk="0" fontAlgn="base" hangingPunct="0">
                  <a:spcBef>
                    <a:spcPct val="0"/>
                  </a:spcBef>
                  <a:spcAft>
                    <a:spcPct val="0"/>
                  </a:spcAft>
                  <a:defRPr sz="2400">
                    <a:latin typeface="Arial" pitchFamily="34" charset="0"/>
                  </a:defRPr>
                </a:lvl9pPr>
              </a:lstStyle>
              <a:p>
                <a:r>
                  <a:rPr lang="en-US" b="1" dirty="0" err="1" smtClean="0"/>
                  <a:t>observaciones</a:t>
                </a:r>
                <a:endParaRPr lang="en-US" b="1" dirty="0"/>
              </a:p>
            </p:txBody>
          </p:sp>
          <p:sp>
            <p:nvSpPr>
              <p:cNvPr id="10" name="Text Box 80"/>
              <p:cNvSpPr txBox="1">
                <a:spLocks noChangeArrowheads="1"/>
              </p:cNvSpPr>
              <p:nvPr/>
            </p:nvSpPr>
            <p:spPr bwMode="auto">
              <a:xfrm>
                <a:off x="4319149" y="6083417"/>
                <a:ext cx="1422437" cy="487313"/>
              </a:xfrm>
              <a:prstGeom prst="rect">
                <a:avLst/>
              </a:prstGeom>
              <a:solidFill>
                <a:srgbClr val="009900"/>
              </a:solidFill>
              <a:ln w="19050">
                <a:solidFill>
                  <a:schemeClr val="tx1"/>
                </a:solidFill>
                <a:miter lim="800000"/>
                <a:headEnd type="none" w="med" len="lg"/>
                <a:tailEnd type="none" w="med" len="lg"/>
              </a:ln>
              <a:effectLst/>
            </p:spPr>
            <p:txBody>
              <a:bodyPr wrap="square" lIns="88900" tIns="88900" rIns="88900" bIns="88900">
                <a:spAutoFit/>
              </a:bodyPr>
              <a:lstStyle>
                <a:defPPr>
                  <a:defRPr lang="en-US"/>
                </a:defPPr>
                <a:lvl1pPr algn="ctr">
                  <a:defRPr sz="2000">
                    <a:solidFill>
                      <a:srgbClr val="FFFFFF"/>
                    </a:solidFill>
                  </a:defRPr>
                </a:lvl1pPr>
                <a:lvl2pPr marL="742950" indent="-285750">
                  <a:defRPr>
                    <a:latin typeface="Arial" pitchFamily="34" charset="0"/>
                  </a:defRPr>
                </a:lvl2pPr>
                <a:lvl3pPr marL="1143000" indent="-228600">
                  <a:defRPr>
                    <a:latin typeface="Arial" pitchFamily="34" charset="0"/>
                  </a:defRPr>
                </a:lvl3pPr>
                <a:lvl4pPr marL="1600200" indent="-228600">
                  <a:defRPr>
                    <a:latin typeface="Arial" pitchFamily="34" charset="0"/>
                  </a:defRPr>
                </a:lvl4pPr>
                <a:lvl5pPr marL="2057400" indent="-228600">
                  <a:defRPr>
                    <a:latin typeface="Arial" pitchFamily="34" charset="0"/>
                  </a:defRPr>
                </a:lvl5pPr>
                <a:lvl6pPr marL="2514600" indent="-228600" eaLnBrk="0" fontAlgn="base" hangingPunct="0">
                  <a:spcBef>
                    <a:spcPct val="0"/>
                  </a:spcBef>
                  <a:spcAft>
                    <a:spcPct val="0"/>
                  </a:spcAft>
                  <a:defRPr sz="2400">
                    <a:latin typeface="Arial" pitchFamily="34" charset="0"/>
                  </a:defRPr>
                </a:lvl6pPr>
                <a:lvl7pPr marL="2971800" indent="-228600" eaLnBrk="0" fontAlgn="base" hangingPunct="0">
                  <a:spcBef>
                    <a:spcPct val="0"/>
                  </a:spcBef>
                  <a:spcAft>
                    <a:spcPct val="0"/>
                  </a:spcAft>
                  <a:defRPr sz="2400">
                    <a:latin typeface="Arial" pitchFamily="34" charset="0"/>
                  </a:defRPr>
                </a:lvl7pPr>
                <a:lvl8pPr marL="3429000" indent="-228600" eaLnBrk="0" fontAlgn="base" hangingPunct="0">
                  <a:spcBef>
                    <a:spcPct val="0"/>
                  </a:spcBef>
                  <a:spcAft>
                    <a:spcPct val="0"/>
                  </a:spcAft>
                  <a:defRPr sz="2400">
                    <a:latin typeface="Arial" pitchFamily="34" charset="0"/>
                  </a:defRPr>
                </a:lvl8pPr>
                <a:lvl9pPr marL="3886200" indent="-228600" eaLnBrk="0" fontAlgn="base" hangingPunct="0">
                  <a:spcBef>
                    <a:spcPct val="0"/>
                  </a:spcBef>
                  <a:spcAft>
                    <a:spcPct val="0"/>
                  </a:spcAft>
                  <a:defRPr sz="2400">
                    <a:latin typeface="Arial" pitchFamily="34" charset="0"/>
                  </a:defRPr>
                </a:lvl9pPr>
              </a:lstStyle>
              <a:p>
                <a:r>
                  <a:rPr lang="en-US" b="1" dirty="0"/>
                  <a:t>v</a:t>
                </a:r>
                <a:r>
                  <a:rPr lang="en-US" b="1" dirty="0" smtClean="0"/>
                  <a:t>ariables</a:t>
                </a:r>
                <a:endParaRPr lang="en-US" b="1" dirty="0"/>
              </a:p>
            </p:txBody>
          </p:sp>
        </p:grpSp>
        <p:cxnSp>
          <p:nvCxnSpPr>
            <p:cNvPr id="11" name="Straight Arrow Connector 14"/>
            <p:cNvCxnSpPr/>
            <p:nvPr/>
          </p:nvCxnSpPr>
          <p:spPr bwMode="auto">
            <a:xfrm rot="5400000" flipH="1" flipV="1">
              <a:off x="4712601" y="5876999"/>
              <a:ext cx="425700" cy="1"/>
            </a:xfrm>
            <a:prstGeom prst="straightConnector1">
              <a:avLst/>
            </a:prstGeom>
            <a:solidFill>
              <a:schemeClr val="accent1"/>
            </a:solidFill>
            <a:ln w="19050" cap="flat" cmpd="sng" algn="ctr">
              <a:solidFill>
                <a:schemeClr val="tx1"/>
              </a:solidFill>
              <a:prstDash val="solid"/>
              <a:round/>
              <a:headEnd type="none" w="med" len="med"/>
              <a:tailEnd type="triangle" w="med" len="lg"/>
            </a:ln>
            <a:effectLst/>
          </p:spPr>
        </p:cxnSp>
        <p:cxnSp>
          <p:nvCxnSpPr>
            <p:cNvPr id="9" name="Straight Arrow Connector 7"/>
            <p:cNvCxnSpPr>
              <a:stCxn id="8" idx="1"/>
            </p:cNvCxnSpPr>
            <p:nvPr/>
          </p:nvCxnSpPr>
          <p:spPr bwMode="auto">
            <a:xfrm flipH="1">
              <a:off x="5796136" y="4968801"/>
              <a:ext cx="720080" cy="0"/>
            </a:xfrm>
            <a:prstGeom prst="straightConnector1">
              <a:avLst/>
            </a:prstGeom>
            <a:solidFill>
              <a:schemeClr val="accent1"/>
            </a:solidFill>
            <a:ln w="19050" cap="flat" cmpd="sng" algn="ctr">
              <a:solidFill>
                <a:schemeClr val="tx1"/>
              </a:solidFill>
              <a:prstDash val="solid"/>
              <a:round/>
              <a:headEnd type="none" w="med" len="med"/>
              <a:tailEnd type="triangle" w="med" len="lg"/>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8" presetClass="entr" presetSubtype="16" fill="hold" nodeType="withEffect">
                                  <p:stCondLst>
                                    <p:cond delay="0"/>
                                  </p:stCondLst>
                                  <p:childTnLst>
                                    <p:set>
                                      <p:cBhvr>
                                        <p:cTn id="8" dur="1" fill="hold">
                                          <p:stCondLst>
                                            <p:cond delay="0"/>
                                          </p:stCondLst>
                                        </p:cTn>
                                        <p:tgtEl>
                                          <p:spTgt spid="15"/>
                                        </p:tgtEl>
                                        <p:attrNameLst>
                                          <p:attrName>style.visibility</p:attrName>
                                        </p:attrNameLst>
                                      </p:cBhvr>
                                      <p:to>
                                        <p:strVal val="visible"/>
                                      </p:to>
                                    </p:set>
                                    <p:animEffect transition="in" filter="diamond(in)">
                                      <p:cBhvr>
                                        <p:cTn id="9"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256"/>
            <a:ext cx="8229600" cy="926976"/>
          </a:xfrm>
          <a:solidFill>
            <a:schemeClr val="accent4">
              <a:lumMod val="40000"/>
              <a:lumOff val="60000"/>
            </a:schemeClr>
          </a:solidFill>
        </p:spPr>
        <p:txBody>
          <a:bodyPr>
            <a:normAutofit fontScale="90000"/>
          </a:bodyPr>
          <a:lstStyle/>
          <a:p>
            <a:r>
              <a:rPr lang="es-ES" dirty="0" smtClean="0"/>
              <a:t>¿.Qué es un conjunto de datos SAS?</a:t>
            </a:r>
            <a:endParaRPr lang="es-ES" dirty="0"/>
          </a:p>
        </p:txBody>
      </p:sp>
      <p:sp>
        <p:nvSpPr>
          <p:cNvPr id="3" name="Rectangle 3"/>
          <p:cNvSpPr txBox="1">
            <a:spLocks noChangeArrowheads="1"/>
          </p:cNvSpPr>
          <p:nvPr/>
        </p:nvSpPr>
        <p:spPr>
          <a:xfrm>
            <a:off x="611560" y="908720"/>
            <a:ext cx="8278688" cy="4495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300" b="0" i="0" u="none" strike="noStrike" kern="1200" cap="none" spc="0" normalizeH="0" baseline="0" noProof="0" dirty="0" smtClean="0">
                <a:ln>
                  <a:noFill/>
                </a:ln>
                <a:solidFill>
                  <a:schemeClr val="tx1"/>
                </a:solidFill>
                <a:effectLst/>
                <a:uLnTx/>
                <a:uFillTx/>
              </a:rPr>
              <a:t>Un </a:t>
            </a:r>
            <a:r>
              <a:rPr kumimoji="0" lang="en-GB" sz="2300" b="0" i="0" u="none" strike="noStrike" kern="1200" cap="none" spc="0" normalizeH="0" baseline="0" noProof="0" dirty="0" err="1" smtClean="0">
                <a:ln>
                  <a:noFill/>
                </a:ln>
                <a:solidFill>
                  <a:schemeClr val="tx1"/>
                </a:solidFill>
                <a:effectLst/>
                <a:uLnTx/>
                <a:uFillTx/>
              </a:rPr>
              <a:t>conjunto</a:t>
            </a:r>
            <a:r>
              <a:rPr kumimoji="0" lang="en-GB" sz="2300" b="0" i="0" u="none" strike="noStrike" kern="1200" cap="none" spc="0" normalizeH="0" baseline="0" noProof="0" dirty="0" smtClean="0">
                <a:ln>
                  <a:noFill/>
                </a:ln>
                <a:solidFill>
                  <a:schemeClr val="tx1"/>
                </a:solidFill>
                <a:effectLst/>
                <a:uLnTx/>
                <a:uFillTx/>
              </a:rPr>
              <a:t> de </a:t>
            </a:r>
            <a:r>
              <a:rPr kumimoji="0" lang="en-GB" sz="2300" b="0" i="0" u="none" strike="noStrike" kern="1200" cap="none" spc="0" normalizeH="0" baseline="0" noProof="0" dirty="0" err="1" smtClean="0">
                <a:ln>
                  <a:noFill/>
                </a:ln>
                <a:solidFill>
                  <a:schemeClr val="tx1"/>
                </a:solidFill>
                <a:effectLst/>
                <a:uLnTx/>
                <a:uFillTx/>
              </a:rPr>
              <a:t>datos</a:t>
            </a:r>
            <a:r>
              <a:rPr kumimoji="0" lang="en-GB" sz="2300" b="0" i="0" u="none" strike="noStrike" kern="1200" cap="none" spc="0" normalizeH="0" baseline="0" noProof="0" dirty="0" smtClean="0">
                <a:ln>
                  <a:noFill/>
                </a:ln>
                <a:solidFill>
                  <a:schemeClr val="tx1"/>
                </a:solidFill>
                <a:effectLst/>
                <a:uLnTx/>
                <a:uFillTx/>
              </a:rPr>
              <a:t> SAS </a:t>
            </a:r>
            <a:r>
              <a:rPr kumimoji="0" lang="en-GB" sz="2300" b="0" i="0" u="none" strike="noStrike" kern="1200" cap="none" spc="0" normalizeH="0" noProof="0" dirty="0" err="1" smtClean="0">
                <a:ln>
                  <a:noFill/>
                </a:ln>
                <a:solidFill>
                  <a:schemeClr val="tx1"/>
                </a:solidFill>
                <a:effectLst/>
                <a:uLnTx/>
                <a:uFillTx/>
              </a:rPr>
              <a:t>contiene</a:t>
            </a:r>
            <a:r>
              <a:rPr lang="en-GB" sz="2300" dirty="0" smtClean="0"/>
              <a:t> </a:t>
            </a:r>
            <a:r>
              <a:rPr lang="en-GB" sz="2300" dirty="0" err="1" smtClean="0"/>
              <a:t>una</a:t>
            </a:r>
            <a:r>
              <a:rPr lang="en-GB" sz="2300" dirty="0" smtClean="0"/>
              <a:t> parte </a:t>
            </a:r>
            <a:r>
              <a:rPr lang="en-GB" sz="2300" dirty="0" err="1" smtClean="0"/>
              <a:t>descriptiva</a:t>
            </a:r>
            <a:r>
              <a:rPr lang="en-GB" sz="2300" dirty="0" smtClean="0"/>
              <a:t> y </a:t>
            </a:r>
            <a:r>
              <a:rPr lang="en-GB" sz="2300" dirty="0" err="1" smtClean="0"/>
              <a:t>una</a:t>
            </a:r>
            <a:r>
              <a:rPr lang="en-GB" sz="2300" dirty="0" smtClean="0"/>
              <a:t> parte de </a:t>
            </a:r>
            <a:r>
              <a:rPr lang="en-GB" sz="2300" dirty="0" err="1" smtClean="0"/>
              <a:t>datos</a:t>
            </a:r>
            <a:endParaRPr kumimoji="0" lang="en-GB" sz="2300" b="0" i="0" u="none" strike="noStrike" kern="1200" cap="none" spc="0" normalizeH="0" baseline="0" noProof="0" dirty="0" smtClean="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300" b="1" i="0" u="none" strike="noStrike" kern="1200" cap="none" spc="0" normalizeH="0" baseline="0" noProof="0" dirty="0" smtClean="0">
                <a:ln>
                  <a:noFill/>
                </a:ln>
                <a:solidFill>
                  <a:schemeClr val="tx1"/>
                </a:solidFill>
                <a:effectLst/>
                <a:uLnTx/>
                <a:uFillTx/>
              </a:rPr>
              <a:t>La parte </a:t>
            </a:r>
            <a:r>
              <a:rPr kumimoji="0" lang="en-GB" sz="2300" b="1" i="0" u="none" strike="noStrike" kern="1200" cap="none" spc="0" normalizeH="0" baseline="0" noProof="0" dirty="0" err="1" smtClean="0">
                <a:ln>
                  <a:noFill/>
                </a:ln>
                <a:solidFill>
                  <a:schemeClr val="tx1"/>
                </a:solidFill>
                <a:effectLst/>
                <a:uLnTx/>
                <a:uFillTx/>
              </a:rPr>
              <a:t>descriptiva</a:t>
            </a:r>
            <a:r>
              <a:rPr kumimoji="0" lang="en-GB" sz="2300" b="1" i="0" u="none" strike="noStrike" kern="1200" cap="none" spc="0" normalizeH="0" baseline="0" noProof="0" dirty="0" smtClean="0">
                <a:ln>
                  <a:noFill/>
                </a:ln>
                <a:solidFill>
                  <a:schemeClr val="tx1"/>
                </a:solidFill>
                <a:effectLst/>
                <a:uLnTx/>
                <a:uFillTx/>
              </a:rPr>
              <a:t> </a:t>
            </a:r>
            <a:r>
              <a:rPr kumimoji="0" lang="en-GB" sz="2300" b="1" i="0" u="none" strike="noStrike" kern="1200" cap="none" spc="0" normalizeH="0" baseline="0" noProof="0" dirty="0" err="1" smtClean="0">
                <a:ln>
                  <a:noFill/>
                </a:ln>
                <a:solidFill>
                  <a:schemeClr val="tx1"/>
                </a:solidFill>
                <a:effectLst/>
                <a:uLnTx/>
                <a:uFillTx/>
              </a:rPr>
              <a:t>incluye</a:t>
            </a:r>
            <a:endParaRPr kumimoji="0" lang="en-GB" sz="2300" b="1" i="0" u="none" strike="noStrike" kern="1200" cap="none" spc="0" normalizeH="0" baseline="0" noProof="0" dirty="0" smtClean="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300" b="0" i="0" u="none" strike="noStrike" kern="1200" cap="none" spc="0" normalizeH="0" baseline="0" noProof="0" dirty="0" err="1" smtClean="0">
                <a:ln>
                  <a:noFill/>
                </a:ln>
                <a:solidFill>
                  <a:schemeClr val="tx1"/>
                </a:solidFill>
                <a:effectLst/>
                <a:uLnTx/>
                <a:uFillTx/>
              </a:rPr>
              <a:t>Información</a:t>
            </a:r>
            <a:r>
              <a:rPr kumimoji="0" lang="en-GB" sz="2300" b="0" i="0" u="none" strike="noStrike" kern="1200" cap="none" spc="0" normalizeH="0" baseline="0" noProof="0" dirty="0" smtClean="0">
                <a:ln>
                  <a:noFill/>
                </a:ln>
                <a:solidFill>
                  <a:schemeClr val="tx1"/>
                </a:solidFill>
                <a:effectLst/>
                <a:uLnTx/>
                <a:uFillTx/>
              </a:rPr>
              <a:t> general</a:t>
            </a:r>
            <a:r>
              <a:rPr kumimoji="0" lang="en-GB" sz="2300" b="0" i="0" u="none" strike="noStrike" kern="1200" cap="none" spc="0" normalizeH="0" noProof="0" dirty="0" smtClean="0">
                <a:ln>
                  <a:noFill/>
                </a:ln>
                <a:solidFill>
                  <a:schemeClr val="tx1"/>
                </a:solidFill>
                <a:effectLst/>
                <a:uLnTx/>
                <a:uFillTx/>
              </a:rPr>
              <a:t> (</a:t>
            </a:r>
            <a:r>
              <a:rPr kumimoji="0" lang="en-GB" sz="2300" b="0" i="0" u="none" strike="noStrike" kern="1200" cap="none" spc="0" normalizeH="0" noProof="0" dirty="0" err="1" smtClean="0">
                <a:ln>
                  <a:noFill/>
                </a:ln>
                <a:solidFill>
                  <a:schemeClr val="tx1"/>
                </a:solidFill>
                <a:effectLst/>
                <a:uLnTx/>
                <a:uFillTx/>
              </a:rPr>
              <a:t>nombre</a:t>
            </a:r>
            <a:r>
              <a:rPr kumimoji="0" lang="en-GB" sz="2300" b="0" i="0" u="none" strike="noStrike" kern="1200" cap="none" spc="0" normalizeH="0" noProof="0" dirty="0" smtClean="0">
                <a:ln>
                  <a:noFill/>
                </a:ln>
                <a:solidFill>
                  <a:schemeClr val="tx1"/>
                </a:solidFill>
                <a:effectLst/>
                <a:uLnTx/>
                <a:uFillTx/>
              </a:rPr>
              <a:t>, el </a:t>
            </a:r>
            <a:r>
              <a:rPr kumimoji="0" lang="en-GB" sz="2300" b="0" i="0" u="none" strike="noStrike" kern="1200" cap="none" spc="0" normalizeH="0" noProof="0" dirty="0" err="1" smtClean="0">
                <a:ln>
                  <a:noFill/>
                </a:ln>
                <a:solidFill>
                  <a:schemeClr val="tx1"/>
                </a:solidFill>
                <a:effectLst/>
                <a:uLnTx/>
                <a:uFillTx/>
              </a:rPr>
              <a:t>dia</a:t>
            </a:r>
            <a:r>
              <a:rPr kumimoji="0" lang="en-GB" sz="2300" b="0" i="0" u="none" strike="noStrike" kern="1200" cap="none" spc="0" normalizeH="0" noProof="0" dirty="0" smtClean="0">
                <a:ln>
                  <a:noFill/>
                </a:ln>
                <a:solidFill>
                  <a:schemeClr val="tx1"/>
                </a:solidFill>
                <a:effectLst/>
                <a:uLnTx/>
                <a:uFillTx/>
              </a:rPr>
              <a:t> de </a:t>
            </a:r>
            <a:r>
              <a:rPr kumimoji="0" lang="en-GB" sz="2300" b="0" i="0" u="none" strike="noStrike" kern="1200" cap="none" spc="0" normalizeH="0" noProof="0" dirty="0" err="1" smtClean="0">
                <a:ln>
                  <a:noFill/>
                </a:ln>
                <a:solidFill>
                  <a:schemeClr val="tx1"/>
                </a:solidFill>
                <a:effectLst/>
                <a:uLnTx/>
                <a:uFillTx/>
              </a:rPr>
              <a:t>creación</a:t>
            </a:r>
            <a:r>
              <a:rPr kumimoji="0" lang="en-GB" sz="2300" b="0" i="0" u="none" strike="noStrike" kern="1200" cap="none" spc="0" normalizeH="0" noProof="0" dirty="0" smtClean="0">
                <a:ln>
                  <a:noFill/>
                </a:ln>
                <a:solidFill>
                  <a:schemeClr val="tx1"/>
                </a:solidFill>
                <a:effectLst/>
                <a:uLnTx/>
                <a:uFillTx/>
              </a:rPr>
              <a:t>, nº </a:t>
            </a:r>
            <a:r>
              <a:rPr kumimoji="0" lang="en-GB" sz="2300" b="0" i="0" u="none" strike="noStrike" kern="1200" cap="none" spc="0" normalizeH="0" noProof="0" dirty="0" err="1" smtClean="0">
                <a:ln>
                  <a:noFill/>
                </a:ln>
                <a:solidFill>
                  <a:schemeClr val="tx1"/>
                </a:solidFill>
                <a:effectLst/>
                <a:uLnTx/>
                <a:uFillTx/>
              </a:rPr>
              <a:t>observaciones</a:t>
            </a:r>
            <a:r>
              <a:rPr kumimoji="0" lang="en-GB" sz="2300" b="0" i="0" u="none" strike="noStrike" kern="1200" cap="none" spc="0" normalizeH="0" noProof="0" dirty="0" smtClean="0">
                <a:ln>
                  <a:noFill/>
                </a:ln>
                <a:solidFill>
                  <a:schemeClr val="tx1"/>
                </a:solidFill>
                <a:effectLst/>
                <a:uLnTx/>
                <a:uFillTx/>
              </a:rPr>
              <a:t> y de variables, etc.)</a:t>
            </a:r>
            <a:endParaRPr kumimoji="0" lang="en-GB" sz="2300" b="0" i="0" u="none" strike="noStrike" kern="1200" cap="none" spc="0" normalizeH="0" baseline="0" noProof="0" dirty="0" smtClean="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300" b="0" i="0" u="none" strike="noStrike" kern="1200" cap="none" spc="0" normalizeH="0" baseline="0" noProof="0" dirty="0" err="1" smtClean="0">
                <a:ln>
                  <a:noFill/>
                </a:ln>
                <a:solidFill>
                  <a:schemeClr val="tx1"/>
                </a:solidFill>
                <a:effectLst/>
                <a:uLnTx/>
                <a:uFillTx/>
              </a:rPr>
              <a:t>Información</a:t>
            </a:r>
            <a:r>
              <a:rPr kumimoji="0" lang="en-GB" sz="2300" b="0" i="0" u="none" strike="noStrike" kern="1200" cap="none" spc="0" normalizeH="0" baseline="0" noProof="0" dirty="0" smtClean="0">
                <a:ln>
                  <a:noFill/>
                </a:ln>
                <a:solidFill>
                  <a:schemeClr val="tx1"/>
                </a:solidFill>
                <a:effectLst/>
                <a:uLnTx/>
                <a:uFillTx/>
              </a:rPr>
              <a:t> de las variable </a:t>
            </a:r>
            <a:r>
              <a:rPr kumimoji="0" lang="en-GB" sz="2300" b="0" i="0" u="none" strike="noStrike" kern="1200" cap="none" spc="0" normalizeH="0" baseline="0" noProof="0" dirty="0" err="1" smtClean="0">
                <a:ln>
                  <a:noFill/>
                </a:ln>
                <a:solidFill>
                  <a:schemeClr val="tx1"/>
                </a:solidFill>
                <a:effectLst/>
                <a:uLnTx/>
                <a:uFillTx/>
              </a:rPr>
              <a:t>tal</a:t>
            </a:r>
            <a:r>
              <a:rPr kumimoji="0" lang="en-GB" sz="2300" b="0" i="0" u="none" strike="noStrike" kern="1200" cap="none" spc="0" normalizeH="0" baseline="0" noProof="0" dirty="0" smtClean="0">
                <a:ln>
                  <a:noFill/>
                </a:ln>
                <a:solidFill>
                  <a:schemeClr val="tx1"/>
                </a:solidFill>
                <a:effectLst/>
                <a:uLnTx/>
                <a:uFillTx/>
              </a:rPr>
              <a:t> </a:t>
            </a:r>
            <a:r>
              <a:rPr kumimoji="0" lang="en-GB" sz="2300" b="0" i="0" u="none" strike="noStrike" kern="1200" cap="none" spc="0" normalizeH="0" baseline="0" noProof="0" dirty="0" err="1" smtClean="0">
                <a:ln>
                  <a:noFill/>
                </a:ln>
                <a:solidFill>
                  <a:schemeClr val="tx1"/>
                </a:solidFill>
                <a:effectLst/>
                <a:uLnTx/>
                <a:uFillTx/>
              </a:rPr>
              <a:t>como</a:t>
            </a:r>
            <a:r>
              <a:rPr kumimoji="0" lang="en-GB" sz="2300" b="0" i="0" u="none" strike="noStrike" kern="1200" cap="none" spc="0" normalizeH="0" baseline="0" noProof="0" dirty="0" smtClean="0">
                <a:ln>
                  <a:noFill/>
                </a:ln>
                <a:solidFill>
                  <a:schemeClr val="tx1"/>
                </a:solidFill>
                <a:effectLst/>
                <a:uLnTx/>
                <a:uFillTx/>
              </a:rPr>
              <a:t> </a:t>
            </a:r>
            <a:r>
              <a:rPr kumimoji="0" lang="en-GB" sz="2300" b="0" i="0" u="none" strike="noStrike" kern="1200" cap="none" spc="0" normalizeH="0" baseline="0" noProof="0" dirty="0" err="1" smtClean="0">
                <a:ln>
                  <a:noFill/>
                </a:ln>
                <a:solidFill>
                  <a:schemeClr val="tx1"/>
                </a:solidFill>
                <a:effectLst/>
                <a:uLnTx/>
                <a:uFillTx/>
              </a:rPr>
              <a:t>su</a:t>
            </a:r>
            <a:r>
              <a:rPr kumimoji="0" lang="en-GB" sz="2300" b="0" i="0" u="none" strike="noStrike" kern="1200" cap="none" spc="0" normalizeH="0" baseline="0" noProof="0" dirty="0" smtClean="0">
                <a:ln>
                  <a:noFill/>
                </a:ln>
                <a:solidFill>
                  <a:schemeClr val="tx1"/>
                </a:solidFill>
                <a:effectLst/>
                <a:uLnTx/>
                <a:uFillTx/>
              </a:rPr>
              <a:t> </a:t>
            </a:r>
            <a:r>
              <a:rPr kumimoji="0" lang="en-GB" sz="2300" b="0" i="0" u="none" strike="noStrike" kern="1200" cap="none" spc="0" normalizeH="0" baseline="0" noProof="0" dirty="0" err="1" smtClean="0">
                <a:ln>
                  <a:noFill/>
                </a:ln>
                <a:solidFill>
                  <a:schemeClr val="tx1"/>
                </a:solidFill>
                <a:effectLst/>
                <a:uLnTx/>
                <a:uFillTx/>
              </a:rPr>
              <a:t>nombre</a:t>
            </a:r>
            <a:r>
              <a:rPr kumimoji="0" lang="en-GB" sz="2300" b="0" i="0" u="none" strike="noStrike" kern="1200" cap="none" spc="0" normalizeH="0" baseline="0" noProof="0" dirty="0" smtClean="0">
                <a:ln>
                  <a:noFill/>
                </a:ln>
                <a:solidFill>
                  <a:schemeClr val="tx1"/>
                </a:solidFill>
                <a:effectLst/>
                <a:uLnTx/>
                <a:uFillTx/>
              </a:rPr>
              <a:t>, </a:t>
            </a:r>
            <a:r>
              <a:rPr kumimoji="0" lang="en-GB" sz="2300" b="0" i="0" u="none" strike="noStrike" kern="1200" cap="none" spc="0" normalizeH="0" baseline="0" noProof="0" dirty="0" err="1" smtClean="0">
                <a:ln>
                  <a:noFill/>
                </a:ln>
                <a:solidFill>
                  <a:schemeClr val="tx1"/>
                </a:solidFill>
                <a:effectLst/>
                <a:uLnTx/>
                <a:uFillTx/>
              </a:rPr>
              <a:t>tipo</a:t>
            </a:r>
            <a:r>
              <a:rPr kumimoji="0" lang="en-GB" sz="2300" b="0" i="0" u="none" strike="noStrike" kern="1200" cap="none" spc="0" normalizeH="0" baseline="0" noProof="0" dirty="0" smtClean="0">
                <a:ln>
                  <a:noFill/>
                </a:ln>
                <a:solidFill>
                  <a:schemeClr val="tx1"/>
                </a:solidFill>
                <a:effectLst/>
                <a:uLnTx/>
                <a:uFillTx/>
              </a:rPr>
              <a:t> (</a:t>
            </a:r>
            <a:r>
              <a:rPr kumimoji="0" lang="en-GB" sz="2300" b="0" i="0" u="none" strike="noStrike" kern="1200" cap="none" spc="0" normalizeH="0" baseline="0" noProof="0" dirty="0" err="1" smtClean="0">
                <a:ln>
                  <a:noFill/>
                </a:ln>
                <a:solidFill>
                  <a:schemeClr val="tx1"/>
                </a:solidFill>
                <a:effectLst/>
                <a:uLnTx/>
                <a:uFillTx/>
              </a:rPr>
              <a:t>carácter</a:t>
            </a:r>
            <a:r>
              <a:rPr kumimoji="0" lang="en-GB" sz="2300" b="0" i="0" u="none" strike="noStrike" kern="1200" cap="none" spc="0" normalizeH="0" baseline="0" noProof="0" dirty="0" smtClean="0">
                <a:ln>
                  <a:noFill/>
                </a:ln>
                <a:solidFill>
                  <a:schemeClr val="tx1"/>
                </a:solidFill>
                <a:effectLst/>
                <a:uLnTx/>
                <a:uFillTx/>
              </a:rPr>
              <a:t> o </a:t>
            </a:r>
            <a:r>
              <a:rPr kumimoji="0" lang="en-GB" sz="2300" b="0" i="0" u="none" strike="noStrike" kern="1200" cap="none" spc="0" normalizeH="0" baseline="0" noProof="0" dirty="0" err="1" smtClean="0">
                <a:ln>
                  <a:noFill/>
                </a:ln>
                <a:solidFill>
                  <a:schemeClr val="tx1"/>
                </a:solidFill>
                <a:effectLst/>
                <a:uLnTx/>
                <a:uFillTx/>
              </a:rPr>
              <a:t>numérico</a:t>
            </a:r>
            <a:r>
              <a:rPr kumimoji="0" lang="en-GB" sz="2300" b="0" i="0" u="none" strike="noStrike" kern="1200" cap="none" spc="0" normalizeH="0" baseline="0" noProof="0" dirty="0" smtClean="0">
                <a:ln>
                  <a:noFill/>
                </a:ln>
                <a:solidFill>
                  <a:schemeClr val="tx1"/>
                </a:solidFill>
                <a:effectLst/>
                <a:uLnTx/>
                <a:uFillTx/>
              </a:rPr>
              <a:t>) </a:t>
            </a:r>
            <a:r>
              <a:rPr kumimoji="0" lang="en-GB" sz="2300" b="0" i="0" u="none" strike="noStrike" kern="1200" cap="none" spc="0" normalizeH="0" baseline="0" noProof="0" dirty="0" err="1" smtClean="0">
                <a:ln>
                  <a:noFill/>
                </a:ln>
                <a:solidFill>
                  <a:schemeClr val="tx1"/>
                </a:solidFill>
                <a:effectLst/>
                <a:uLnTx/>
                <a:uFillTx/>
              </a:rPr>
              <a:t>formato</a:t>
            </a:r>
            <a:r>
              <a:rPr kumimoji="0" lang="en-GB" sz="2300" b="0" i="0" u="none" strike="noStrike" kern="1200" cap="none" spc="0" normalizeH="0" baseline="0" noProof="0" dirty="0" smtClean="0">
                <a:ln>
                  <a:noFill/>
                </a:ln>
                <a:solidFill>
                  <a:schemeClr val="tx1"/>
                </a:solidFill>
                <a:effectLst/>
                <a:uLnTx/>
                <a:uFillTx/>
              </a:rPr>
              <a:t>, </a:t>
            </a:r>
            <a:r>
              <a:rPr kumimoji="0" lang="en-GB" sz="2300" b="0" i="0" u="none" strike="noStrike" kern="1200" cap="none" spc="0" normalizeH="0" baseline="0" noProof="0" dirty="0" err="1" smtClean="0">
                <a:ln>
                  <a:noFill/>
                </a:ln>
                <a:solidFill>
                  <a:schemeClr val="tx1"/>
                </a:solidFill>
                <a:effectLst/>
                <a:uLnTx/>
                <a:uFillTx/>
              </a:rPr>
              <a:t>longitud</a:t>
            </a:r>
            <a:r>
              <a:rPr kumimoji="0" lang="en-GB" sz="2300" b="0" i="0" u="none" strike="noStrike" kern="1200" cap="none" spc="0" normalizeH="0" baseline="0" noProof="0" dirty="0" smtClean="0">
                <a:ln>
                  <a:noFill/>
                </a:ln>
                <a:solidFill>
                  <a:schemeClr val="tx1"/>
                </a:solidFill>
                <a:effectLst/>
                <a:uLnTx/>
                <a:uFillTx/>
              </a:rPr>
              <a:t>, </a:t>
            </a:r>
            <a:r>
              <a:rPr kumimoji="0" lang="en-GB" sz="2300" b="0" i="0" u="none" strike="noStrike" kern="1200" cap="none" spc="0" normalizeH="0" baseline="0" noProof="0" dirty="0" err="1" smtClean="0">
                <a:ln>
                  <a:noFill/>
                </a:ln>
                <a:solidFill>
                  <a:schemeClr val="tx1"/>
                </a:solidFill>
                <a:effectLst/>
                <a:uLnTx/>
                <a:uFillTx/>
              </a:rPr>
              <a:t>etiquetas</a:t>
            </a:r>
            <a:r>
              <a:rPr kumimoji="0" lang="en-GB" sz="2300" b="0" i="0" u="none" strike="noStrike" kern="1200" cap="none" spc="0" normalizeH="0" baseline="0" noProof="0" dirty="0" smtClean="0">
                <a:ln>
                  <a:noFill/>
                </a:ln>
                <a:solidFill>
                  <a:schemeClr val="tx1"/>
                </a:solidFill>
                <a:effectLst/>
                <a:uLnTx/>
                <a:uFillTx/>
              </a:rPr>
              <a:t>, etc.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Rectangle 1027"/>
          <p:cNvSpPr txBox="1">
            <a:spLocks noChangeArrowheads="1"/>
          </p:cNvSpPr>
          <p:nvPr/>
        </p:nvSpPr>
        <p:spPr>
          <a:xfrm>
            <a:off x="179512" y="4149080"/>
            <a:ext cx="7772400" cy="4495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AutoShape 81"/>
          <p:cNvSpPr>
            <a:spLocks/>
          </p:cNvSpPr>
          <p:nvPr/>
        </p:nvSpPr>
        <p:spPr bwMode="auto">
          <a:xfrm>
            <a:off x="4792541" y="4973313"/>
            <a:ext cx="534987" cy="871941"/>
          </a:xfrm>
          <a:prstGeom prst="rightBrace">
            <a:avLst>
              <a:gd name="adj1" fmla="val 21142"/>
              <a:gd name="adj2" fmla="val 50000"/>
            </a:avLst>
          </a:prstGeom>
          <a:noFill/>
          <a:ln w="19050">
            <a:solidFill>
              <a:srgbClr val="000000"/>
            </a:solidFill>
            <a:round/>
            <a:headEnd type="none" w="med" len="lg"/>
            <a:tailEnd type="none" w="med" len="lg"/>
          </a:ln>
          <a:extLst>
            <a:ext uri="{909E8E84-426E-40DD-AFC4-6F175D3DCCD1}">
              <a14:hiddenFill xmlns:a14="http://schemas.microsoft.com/office/drawing/2010/main" xmlns="">
                <a:solidFill>
                  <a:srgbClr val="FFFFFF"/>
                </a:solidFill>
              </a14:hiddenFill>
            </a:ext>
          </a:extLst>
        </p:spPr>
        <p:txBody>
          <a:bodyPr wrap="none" lIns="88900" tIns="88900" rIns="88900" bIns="88900" anchor="ctr"/>
          <a:lstStyle/>
          <a:p>
            <a:endParaRPr lang="en-US" dirty="0"/>
          </a:p>
        </p:txBody>
      </p:sp>
      <p:sp>
        <p:nvSpPr>
          <p:cNvPr id="7" name="Text Box 80"/>
          <p:cNvSpPr txBox="1">
            <a:spLocks noChangeArrowheads="1"/>
          </p:cNvSpPr>
          <p:nvPr/>
        </p:nvSpPr>
        <p:spPr bwMode="auto">
          <a:xfrm>
            <a:off x="5293942" y="5041144"/>
            <a:ext cx="1546225" cy="795089"/>
          </a:xfrm>
          <a:prstGeom prst="rect">
            <a:avLst/>
          </a:prstGeom>
          <a:solidFill>
            <a:srgbClr val="009900"/>
          </a:solidFill>
          <a:ln w="19050">
            <a:solidFill>
              <a:schemeClr val="tx1"/>
            </a:solidFill>
            <a:miter lim="800000"/>
            <a:headEnd type="none" w="med" len="lg"/>
            <a:tailEnd type="none" w="med" len="lg"/>
          </a:ln>
          <a:effectLst/>
        </p:spPr>
        <p:txBody>
          <a:bodyPr lIns="88900" tIns="88900" rIns="88900" bIns="88900">
            <a:spAutoFit/>
          </a:bodyPr>
          <a:lstStyle>
            <a:defPPr>
              <a:defRPr lang="en-US"/>
            </a:defPPr>
            <a:lvl1pPr algn="ctr">
              <a:defRPr sz="2000">
                <a:solidFill>
                  <a:srgbClr val="FFFFFF"/>
                </a:solidFill>
              </a:defRPr>
            </a:lvl1pPr>
            <a:lvl2pPr marL="742950" indent="-285750">
              <a:defRPr>
                <a:latin typeface="Arial" pitchFamily="34" charset="0"/>
              </a:defRPr>
            </a:lvl2pPr>
            <a:lvl3pPr marL="1143000" indent="-228600">
              <a:defRPr>
                <a:latin typeface="Arial" pitchFamily="34" charset="0"/>
              </a:defRPr>
            </a:lvl3pPr>
            <a:lvl4pPr marL="1600200" indent="-228600">
              <a:defRPr>
                <a:latin typeface="Arial" pitchFamily="34" charset="0"/>
              </a:defRPr>
            </a:lvl4pPr>
            <a:lvl5pPr marL="2057400" indent="-228600">
              <a:defRPr>
                <a:latin typeface="Arial" pitchFamily="34" charset="0"/>
              </a:defRPr>
            </a:lvl5pPr>
            <a:lvl6pPr marL="2514600" indent="-228600" eaLnBrk="0" fontAlgn="base" hangingPunct="0">
              <a:spcBef>
                <a:spcPct val="0"/>
              </a:spcBef>
              <a:spcAft>
                <a:spcPct val="0"/>
              </a:spcAft>
              <a:defRPr sz="2400">
                <a:latin typeface="Arial" pitchFamily="34" charset="0"/>
              </a:defRPr>
            </a:lvl6pPr>
            <a:lvl7pPr marL="2971800" indent="-228600" eaLnBrk="0" fontAlgn="base" hangingPunct="0">
              <a:spcBef>
                <a:spcPct val="0"/>
              </a:spcBef>
              <a:spcAft>
                <a:spcPct val="0"/>
              </a:spcAft>
              <a:defRPr sz="2400">
                <a:latin typeface="Arial" pitchFamily="34" charset="0"/>
              </a:defRPr>
            </a:lvl7pPr>
            <a:lvl8pPr marL="3429000" indent="-228600" eaLnBrk="0" fontAlgn="base" hangingPunct="0">
              <a:spcBef>
                <a:spcPct val="0"/>
              </a:spcBef>
              <a:spcAft>
                <a:spcPct val="0"/>
              </a:spcAft>
              <a:defRPr sz="2400">
                <a:latin typeface="Arial" pitchFamily="34" charset="0"/>
              </a:defRPr>
            </a:lvl8pPr>
            <a:lvl9pPr marL="3886200" indent="-228600" eaLnBrk="0" fontAlgn="base" hangingPunct="0">
              <a:spcBef>
                <a:spcPct val="0"/>
              </a:spcBef>
              <a:spcAft>
                <a:spcPct val="0"/>
              </a:spcAft>
              <a:defRPr sz="2400">
                <a:latin typeface="Arial" pitchFamily="34" charset="0"/>
              </a:defRPr>
            </a:lvl9pPr>
          </a:lstStyle>
          <a:p>
            <a:pPr algn="l"/>
            <a:r>
              <a:rPr lang="en-US" b="1" dirty="0" err="1" smtClean="0"/>
              <a:t>Porción</a:t>
            </a:r>
            <a:r>
              <a:rPr lang="en-US" b="1" dirty="0" smtClean="0"/>
              <a:t> de </a:t>
            </a:r>
            <a:r>
              <a:rPr lang="en-US" b="1" dirty="0" err="1" smtClean="0"/>
              <a:t>datos</a:t>
            </a:r>
            <a:endParaRPr lang="en-US" b="1" dirty="0"/>
          </a:p>
        </p:txBody>
      </p:sp>
      <p:sp>
        <p:nvSpPr>
          <p:cNvPr id="8" name="AutoShape 81"/>
          <p:cNvSpPr>
            <a:spLocks/>
          </p:cNvSpPr>
          <p:nvPr/>
        </p:nvSpPr>
        <p:spPr bwMode="auto">
          <a:xfrm>
            <a:off x="4792542" y="4093254"/>
            <a:ext cx="534987" cy="848309"/>
          </a:xfrm>
          <a:prstGeom prst="rightBrace">
            <a:avLst>
              <a:gd name="adj1" fmla="val 21142"/>
              <a:gd name="adj2" fmla="val 50000"/>
            </a:avLst>
          </a:prstGeom>
          <a:noFill/>
          <a:ln w="19050">
            <a:solidFill>
              <a:srgbClr val="000000"/>
            </a:solidFill>
            <a:round/>
            <a:headEnd type="none" w="med" len="lg"/>
            <a:tailEnd type="none" w="med" len="lg"/>
          </a:ln>
          <a:extLst>
            <a:ext uri="{909E8E84-426E-40DD-AFC4-6F175D3DCCD1}">
              <a14:hiddenFill xmlns:a14="http://schemas.microsoft.com/office/drawing/2010/main" xmlns="">
                <a:solidFill>
                  <a:srgbClr val="FFFFFF"/>
                </a:solidFill>
              </a14:hiddenFill>
            </a:ext>
          </a:extLst>
        </p:spPr>
        <p:txBody>
          <a:bodyPr wrap="none" lIns="88900" tIns="88900" rIns="88900" bIns="88900" anchor="ctr"/>
          <a:lstStyle/>
          <a:p>
            <a:endParaRPr lang="en-US" dirty="0"/>
          </a:p>
        </p:txBody>
      </p:sp>
      <p:sp>
        <p:nvSpPr>
          <p:cNvPr id="9" name="Text Box 80"/>
          <p:cNvSpPr txBox="1">
            <a:spLocks noChangeArrowheads="1"/>
          </p:cNvSpPr>
          <p:nvPr/>
        </p:nvSpPr>
        <p:spPr bwMode="auto">
          <a:xfrm>
            <a:off x="5292080" y="4093254"/>
            <a:ext cx="1546225" cy="795089"/>
          </a:xfrm>
          <a:prstGeom prst="rect">
            <a:avLst/>
          </a:prstGeom>
          <a:solidFill>
            <a:srgbClr val="009900"/>
          </a:solidFill>
          <a:ln w="19050">
            <a:solidFill>
              <a:schemeClr val="tx1"/>
            </a:solidFill>
            <a:miter lim="800000"/>
            <a:headEnd type="none" w="med" len="lg"/>
            <a:tailEnd type="none" w="med" len="lg"/>
          </a:ln>
          <a:effectLst/>
        </p:spPr>
        <p:txBody>
          <a:bodyPr lIns="88900" tIns="88900" rIns="88900" bIns="88900">
            <a:spAutoFit/>
          </a:bodyPr>
          <a:lstStyle>
            <a:defPPr>
              <a:defRPr lang="en-US"/>
            </a:defPPr>
            <a:lvl1pPr algn="ctr">
              <a:defRPr sz="2000">
                <a:solidFill>
                  <a:srgbClr val="FFFFFF"/>
                </a:solidFill>
              </a:defRPr>
            </a:lvl1pPr>
            <a:lvl2pPr marL="742950" indent="-285750">
              <a:defRPr>
                <a:latin typeface="Arial" pitchFamily="34" charset="0"/>
              </a:defRPr>
            </a:lvl2pPr>
            <a:lvl3pPr marL="1143000" indent="-228600">
              <a:defRPr>
                <a:latin typeface="Arial" pitchFamily="34" charset="0"/>
              </a:defRPr>
            </a:lvl3pPr>
            <a:lvl4pPr marL="1600200" indent="-228600">
              <a:defRPr>
                <a:latin typeface="Arial" pitchFamily="34" charset="0"/>
              </a:defRPr>
            </a:lvl4pPr>
            <a:lvl5pPr marL="2057400" indent="-228600">
              <a:defRPr>
                <a:latin typeface="Arial" pitchFamily="34" charset="0"/>
              </a:defRPr>
            </a:lvl5pPr>
            <a:lvl6pPr marL="2514600" indent="-228600" eaLnBrk="0" fontAlgn="base" hangingPunct="0">
              <a:spcBef>
                <a:spcPct val="0"/>
              </a:spcBef>
              <a:spcAft>
                <a:spcPct val="0"/>
              </a:spcAft>
              <a:defRPr sz="2400">
                <a:latin typeface="Arial" pitchFamily="34" charset="0"/>
              </a:defRPr>
            </a:lvl6pPr>
            <a:lvl7pPr marL="2971800" indent="-228600" eaLnBrk="0" fontAlgn="base" hangingPunct="0">
              <a:spcBef>
                <a:spcPct val="0"/>
              </a:spcBef>
              <a:spcAft>
                <a:spcPct val="0"/>
              </a:spcAft>
              <a:defRPr sz="2400">
                <a:latin typeface="Arial" pitchFamily="34" charset="0"/>
              </a:defRPr>
            </a:lvl7pPr>
            <a:lvl8pPr marL="3429000" indent="-228600" eaLnBrk="0" fontAlgn="base" hangingPunct="0">
              <a:spcBef>
                <a:spcPct val="0"/>
              </a:spcBef>
              <a:spcAft>
                <a:spcPct val="0"/>
              </a:spcAft>
              <a:defRPr sz="2400">
                <a:latin typeface="Arial" pitchFamily="34" charset="0"/>
              </a:defRPr>
            </a:lvl8pPr>
            <a:lvl9pPr marL="3886200" indent="-228600" eaLnBrk="0" fontAlgn="base" hangingPunct="0">
              <a:spcBef>
                <a:spcPct val="0"/>
              </a:spcBef>
              <a:spcAft>
                <a:spcPct val="0"/>
              </a:spcAft>
              <a:defRPr sz="2400">
                <a:latin typeface="Arial" pitchFamily="34" charset="0"/>
              </a:defRPr>
            </a:lvl9pPr>
          </a:lstStyle>
          <a:p>
            <a:pPr algn="l"/>
            <a:r>
              <a:rPr lang="en-US" b="1" dirty="0" err="1" smtClean="0"/>
              <a:t>Porción</a:t>
            </a:r>
            <a:r>
              <a:rPr lang="en-US" b="1" dirty="0" smtClean="0"/>
              <a:t> </a:t>
            </a:r>
            <a:r>
              <a:rPr lang="en-US" b="1" dirty="0" err="1" smtClean="0"/>
              <a:t>descriptiva</a:t>
            </a:r>
            <a:endParaRPr lang="en-US" b="1" dirty="0"/>
          </a:p>
        </p:txBody>
      </p:sp>
      <p:graphicFrame>
        <p:nvGraphicFramePr>
          <p:cNvPr id="10" name="Group 138"/>
          <p:cNvGraphicFramePr>
            <a:graphicFrameLocks noGrp="1"/>
          </p:cNvGraphicFramePr>
          <p:nvPr>
            <p:extLst>
              <p:ext uri="{D42A27DB-BD31-4B8C-83A1-F6EECF244321}">
                <p14:modId xmlns:p14="http://schemas.microsoft.com/office/powerpoint/2010/main" xmlns="" val="2093510504"/>
              </p:ext>
            </p:extLst>
          </p:nvPr>
        </p:nvGraphicFramePr>
        <p:xfrm>
          <a:off x="1331640" y="3789040"/>
          <a:ext cx="3406775" cy="2131934"/>
        </p:xfrm>
        <a:graphic>
          <a:graphicData uri="http://schemas.openxmlformats.org/drawingml/2006/table">
            <a:tbl>
              <a:tblPr/>
              <a:tblGrid>
                <a:gridCol w="1703388"/>
                <a:gridCol w="1703387"/>
              </a:tblGrid>
              <a:tr h="266851">
                <a:tc gridSpan="2">
                  <a:txBody>
                    <a:bodyPr/>
                    <a:lstStyle/>
                    <a:p>
                      <a:pPr marL="0" marR="0" lvl="0" indent="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pPr>
                      <a:r>
                        <a:rPr kumimoji="0" lang="en-US" sz="2400" b="0" i="0" u="none" strike="noStrike" cap="none" normalizeH="0" baseline="0" dirty="0" err="1" smtClean="0">
                          <a:ln>
                            <a:noFill/>
                          </a:ln>
                          <a:solidFill>
                            <a:srgbClr val="000000"/>
                          </a:solidFill>
                          <a:effectLst/>
                          <a:latin typeface="Arial" charset="0"/>
                        </a:rPr>
                        <a:t>Conjunto</a:t>
                      </a:r>
                      <a:r>
                        <a:rPr kumimoji="0" lang="en-US" sz="2400" b="0" i="0" u="none" strike="noStrike" cap="none" normalizeH="0" baseline="0" dirty="0" smtClean="0">
                          <a:ln>
                            <a:noFill/>
                          </a:ln>
                          <a:solidFill>
                            <a:srgbClr val="000000"/>
                          </a:solidFill>
                          <a:effectLst/>
                          <a:latin typeface="Arial" charset="0"/>
                        </a:rPr>
                        <a:t> de </a:t>
                      </a:r>
                      <a:r>
                        <a:rPr kumimoji="0" lang="en-US" sz="2400" b="0" i="0" u="none" strike="noStrike" cap="none" normalizeH="0" baseline="0" dirty="0" err="1" smtClean="0">
                          <a:ln>
                            <a:noFill/>
                          </a:ln>
                          <a:solidFill>
                            <a:srgbClr val="000000"/>
                          </a:solidFill>
                          <a:effectLst/>
                          <a:latin typeface="Arial" charset="0"/>
                        </a:rPr>
                        <a:t>datos</a:t>
                      </a:r>
                      <a:r>
                        <a:rPr kumimoji="0" lang="en-US" sz="2400" b="0" i="0" u="none" strike="noStrike" cap="none" normalizeH="0" baseline="0" dirty="0" smtClean="0">
                          <a:ln>
                            <a:noFill/>
                          </a:ln>
                          <a:solidFill>
                            <a:srgbClr val="000000"/>
                          </a:solidFill>
                          <a:effectLst/>
                          <a:latin typeface="Arial" charset="0"/>
                        </a:rPr>
                        <a:t> SAS</a:t>
                      </a:r>
                      <a:endParaRPr kumimoji="0" lang="en-US" sz="2400" b="1" i="0" u="none" strike="noStrike" cap="none" normalizeH="0" baseline="0" dirty="0" smtClean="0">
                        <a:ln>
                          <a:noFill/>
                        </a:ln>
                        <a:solidFill>
                          <a:srgbClr val="000000"/>
                        </a:solidFill>
                        <a:effectLst/>
                        <a:latin typeface="Arial"/>
                      </a:endParaRPr>
                    </a:p>
                  </a:txBody>
                  <a:tcPr marL="0" marR="0" marT="0" marB="0" anchor="ctr" horzOverflow="overflow">
                    <a:lnL cap="flat">
                      <a:noFill/>
                    </a:lnL>
                    <a:lnR cap="flat">
                      <a:noFill/>
                    </a:lnR>
                    <a:lnT cap="flat">
                      <a:noFill/>
                    </a:lnT>
                    <a:lnB w="12700" cap="flat" cmpd="sng" algn="ctr">
                      <a:solidFill>
                        <a:srgbClr val="000000"/>
                      </a:solidFill>
                      <a:prstDash val="solid"/>
                      <a:round/>
                      <a:headEnd type="none" w="med" len="lg"/>
                      <a:tailEnd type="none" w="med" len="lg"/>
                    </a:lnB>
                    <a:lnTlToBr cap="flat">
                      <a:noFill/>
                    </a:lnTlToBr>
                    <a:lnBlToTr cap="flat">
                      <a:noFill/>
                    </a:lnBlToTr>
                    <a:solidFill>
                      <a:srgbClr val="FFFFFF"/>
                    </a:solidFill>
                  </a:tcPr>
                </a:tc>
                <a:tc hMerge="1">
                  <a:txBody>
                    <a:bodyPr/>
                    <a:lstStyle/>
                    <a:p>
                      <a:endParaRPr lang="en-US"/>
                    </a:p>
                  </a:txBody>
                  <a:tcPr/>
                </a:tc>
              </a:tr>
              <a:tr h="851774">
                <a:tc gridSpan="2">
                  <a:txBody>
                    <a:bodyPr/>
                    <a:lstStyle/>
                    <a:p>
                      <a:pPr marL="0" marR="0" lvl="0" indent="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tab pos="2000250" algn="l"/>
                        </a:tabLst>
                      </a:pPr>
                      <a:endParaRPr kumimoji="0" lang="en-US" sz="2000" b="1" i="0" u="none" strike="noStrike" cap="none" normalizeH="0" baseline="0" dirty="0" smtClean="0">
                        <a:ln>
                          <a:noFill/>
                        </a:ln>
                        <a:solidFill>
                          <a:schemeClr val="tx1"/>
                        </a:solidFill>
                        <a:effectLst/>
                        <a:latin typeface="Arial"/>
                      </a:endParaRPr>
                    </a:p>
                  </a:txBody>
                  <a:tcPr marL="88900" marR="88900" marT="0" marB="0" anchor="ctr" horzOverflow="overflow">
                    <a:lnL w="12700" cap="flat" cmpd="sng" algn="ctr">
                      <a:solidFill>
                        <a:srgbClr val="000000"/>
                      </a:solidFill>
                      <a:prstDash val="solid"/>
                      <a:round/>
                      <a:headEnd type="none" w="med" len="lg"/>
                      <a:tailEnd type="none" w="med" len="lg"/>
                    </a:lnL>
                    <a:lnR w="12700" cap="flat" cmpd="sng" algn="ctr">
                      <a:solidFill>
                        <a:srgbClr val="000000"/>
                      </a:solidFill>
                      <a:prstDash val="solid"/>
                      <a:round/>
                      <a:headEnd type="none" w="med" len="lg"/>
                      <a:tailEnd type="none" w="med" len="lg"/>
                    </a:lnR>
                    <a:lnT w="12700" cap="flat" cmpd="sng" algn="ctr">
                      <a:solidFill>
                        <a:srgbClr val="000000"/>
                      </a:solidFill>
                      <a:prstDash val="solid"/>
                      <a:round/>
                      <a:headEnd type="none" w="med" len="lg"/>
                      <a:tailEnd type="none" w="med" len="lg"/>
                    </a:lnT>
                    <a:lnB w="12700" cap="flat" cmpd="sng" algn="ctr">
                      <a:solidFill>
                        <a:srgbClr val="000000"/>
                      </a:solidFill>
                      <a:prstDash val="solid"/>
                      <a:round/>
                      <a:headEnd type="none" w="med" len="lg"/>
                      <a:tailEnd type="none" w="med" len="lg"/>
                    </a:lnB>
                    <a:lnTlToBr cap="flat">
                      <a:noFill/>
                    </a:lnTlToBr>
                    <a:lnBlToTr cap="flat">
                      <a:noFill/>
                    </a:lnBlToTr>
                    <a:solidFill>
                      <a:srgbClr val="F9DF78"/>
                    </a:solidFill>
                  </a:tcPr>
                </a:tc>
                <a:tc hMerge="1">
                  <a:txBody>
                    <a:bodyPr/>
                    <a:lstStyle/>
                    <a:p>
                      <a:endParaRPr lang="en-US"/>
                    </a:p>
                  </a:txBody>
                  <a:tcPr/>
                </a:tc>
              </a:tr>
              <a:tr h="222376">
                <a:tc>
                  <a:txBody>
                    <a:bodyPr/>
                    <a:lstStyle/>
                    <a:p>
                      <a:pPr marL="0" marR="0" lvl="0" indent="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pPr>
                      <a:endParaRPr kumimoji="0" lang="en-US" sz="2000" b="1" i="0" u="none" strike="noStrike" cap="none" normalizeH="0" baseline="0" dirty="0" smtClean="0">
                        <a:ln>
                          <a:noFill/>
                        </a:ln>
                        <a:solidFill>
                          <a:srgbClr val="000000"/>
                        </a:solidFill>
                        <a:effectLst/>
                        <a:latin typeface="Arial"/>
                      </a:endParaRPr>
                    </a:p>
                  </a:txBody>
                  <a:tcPr marL="88900" marR="88900" marT="0" marB="0" anchor="ctr" horzOverflow="overflow">
                    <a:lnL w="12700" cap="flat" cmpd="sng" algn="ctr">
                      <a:solidFill>
                        <a:srgbClr val="000000"/>
                      </a:solidFill>
                      <a:prstDash val="solid"/>
                      <a:round/>
                      <a:headEnd type="none" w="med" len="lg"/>
                      <a:tailEnd type="none" w="med" len="lg"/>
                    </a:lnL>
                    <a:lnR w="12700" cap="flat" cmpd="sng" algn="ctr">
                      <a:solidFill>
                        <a:srgbClr val="000000"/>
                      </a:solidFill>
                      <a:prstDash val="solid"/>
                      <a:round/>
                      <a:headEnd type="none" w="med" len="lg"/>
                      <a:tailEnd type="none" w="med" len="lg"/>
                    </a:lnR>
                    <a:lnT w="12700" cap="flat" cmpd="sng" algn="ctr">
                      <a:solidFill>
                        <a:srgbClr val="000000"/>
                      </a:solidFill>
                      <a:prstDash val="solid"/>
                      <a:round/>
                      <a:headEnd type="none" w="med" len="lg"/>
                      <a:tailEnd type="none" w="med" len="lg"/>
                    </a:lnT>
                    <a:lnB w="12700" cap="flat" cmpd="sng" algn="ctr">
                      <a:solidFill>
                        <a:srgbClr val="000000"/>
                      </a:solidFill>
                      <a:prstDash val="solid"/>
                      <a:round/>
                      <a:headEnd type="none" w="med" len="lg"/>
                      <a:tailEnd type="none" w="med" len="lg"/>
                    </a:lnB>
                    <a:lnTlToBr>
                      <a:noFill/>
                    </a:lnTlToBr>
                    <a:lnBlToTr>
                      <a:noFill/>
                    </a:lnBlToTr>
                    <a:solidFill>
                      <a:srgbClr val="FFFFE1"/>
                    </a:solidFill>
                  </a:tcPr>
                </a:tc>
                <a:tc>
                  <a:txBody>
                    <a:bodyPr/>
                    <a:lstStyle/>
                    <a:p>
                      <a:pPr marL="0" marR="0" lvl="0" indent="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pPr>
                      <a:endParaRPr kumimoji="0" lang="en-US" sz="2000" b="1" i="0" u="none" strike="noStrike" cap="none" normalizeH="0" baseline="0" dirty="0" smtClean="0">
                        <a:ln>
                          <a:noFill/>
                        </a:ln>
                        <a:solidFill>
                          <a:srgbClr val="000000"/>
                        </a:solidFill>
                        <a:effectLst/>
                        <a:latin typeface="Arial"/>
                      </a:endParaRPr>
                    </a:p>
                  </a:txBody>
                  <a:tcPr marL="88900" marR="88900" marT="0" marB="0" anchor="ctr" horzOverflow="overflow">
                    <a:lnL w="12700" cap="flat" cmpd="sng" algn="ctr">
                      <a:solidFill>
                        <a:srgbClr val="000000"/>
                      </a:solidFill>
                      <a:prstDash val="solid"/>
                      <a:round/>
                      <a:headEnd type="none" w="med" len="lg"/>
                      <a:tailEnd type="none" w="med" len="lg"/>
                    </a:lnL>
                    <a:lnR w="12700" cap="flat" cmpd="sng" algn="ctr">
                      <a:solidFill>
                        <a:srgbClr val="000000"/>
                      </a:solidFill>
                      <a:prstDash val="solid"/>
                      <a:round/>
                      <a:headEnd type="none" w="med" len="lg"/>
                      <a:tailEnd type="none" w="med" len="lg"/>
                    </a:lnR>
                    <a:lnT w="12700" cap="flat" cmpd="sng" algn="ctr">
                      <a:solidFill>
                        <a:srgbClr val="000000"/>
                      </a:solidFill>
                      <a:prstDash val="solid"/>
                      <a:round/>
                      <a:headEnd type="none" w="med" len="lg"/>
                      <a:tailEnd type="none" w="med" len="lg"/>
                    </a:lnT>
                    <a:lnB w="12700" cap="flat" cmpd="sng" algn="ctr">
                      <a:solidFill>
                        <a:srgbClr val="000000"/>
                      </a:solidFill>
                      <a:prstDash val="solid"/>
                      <a:round/>
                      <a:headEnd type="none" w="med" len="lg"/>
                      <a:tailEnd type="none" w="med" len="lg"/>
                    </a:lnB>
                    <a:lnTlToBr>
                      <a:noFill/>
                    </a:lnTlToBr>
                    <a:lnBlToTr>
                      <a:noFill/>
                    </a:lnBlToTr>
                    <a:solidFill>
                      <a:srgbClr val="FFFFE1"/>
                    </a:solidFill>
                  </a:tcPr>
                </a:tc>
              </a:tr>
              <a:tr h="222376">
                <a:tc>
                  <a:txBody>
                    <a:bodyPr/>
                    <a:lstStyle/>
                    <a:p>
                      <a:pPr marL="0" marR="0" lvl="0" indent="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pPr>
                      <a:endParaRPr kumimoji="0" lang="en-US" sz="2000" b="1" i="0" u="none" strike="noStrike" cap="none" normalizeH="0" baseline="0" dirty="0" smtClean="0">
                        <a:ln>
                          <a:noFill/>
                        </a:ln>
                        <a:solidFill>
                          <a:srgbClr val="000000"/>
                        </a:solidFill>
                        <a:effectLst/>
                        <a:latin typeface="Arial"/>
                      </a:endParaRPr>
                    </a:p>
                  </a:txBody>
                  <a:tcPr marL="88900" marR="88900" marT="0" marB="0" anchor="ctr" horzOverflow="overflow">
                    <a:lnL w="12700" cap="flat" cmpd="sng" algn="ctr">
                      <a:solidFill>
                        <a:srgbClr val="000000"/>
                      </a:solidFill>
                      <a:prstDash val="solid"/>
                      <a:round/>
                      <a:headEnd type="none" w="med" len="lg"/>
                      <a:tailEnd type="none" w="med" len="lg"/>
                    </a:lnL>
                    <a:lnR w="12700" cap="flat" cmpd="sng" algn="ctr">
                      <a:solidFill>
                        <a:srgbClr val="000000"/>
                      </a:solidFill>
                      <a:prstDash val="solid"/>
                      <a:round/>
                      <a:headEnd type="none" w="med" len="lg"/>
                      <a:tailEnd type="none" w="med" len="lg"/>
                    </a:lnR>
                    <a:lnT w="12700" cap="flat" cmpd="sng" algn="ctr">
                      <a:solidFill>
                        <a:srgbClr val="000000"/>
                      </a:solidFill>
                      <a:prstDash val="solid"/>
                      <a:round/>
                      <a:headEnd type="none" w="med" len="lg"/>
                      <a:tailEnd type="none" w="med" len="lg"/>
                    </a:lnT>
                    <a:lnB w="12700" cap="flat" cmpd="sng" algn="ctr">
                      <a:solidFill>
                        <a:srgbClr val="000000"/>
                      </a:solidFill>
                      <a:prstDash val="solid"/>
                      <a:round/>
                      <a:headEnd type="none" w="med" len="lg"/>
                      <a:tailEnd type="none" w="med" len="lg"/>
                    </a:lnB>
                    <a:lnTlToBr>
                      <a:noFill/>
                    </a:lnTlToBr>
                    <a:lnBlToTr>
                      <a:noFill/>
                    </a:lnBlToTr>
                    <a:solidFill>
                      <a:srgbClr val="FFFFE1"/>
                    </a:solidFill>
                  </a:tcPr>
                </a:tc>
                <a:tc>
                  <a:txBody>
                    <a:bodyPr/>
                    <a:lstStyle/>
                    <a:p>
                      <a:pPr marL="0" marR="0" lvl="0" indent="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pPr>
                      <a:endParaRPr kumimoji="0" lang="en-US" sz="2000" b="1" i="0" u="none" strike="noStrike" cap="none" normalizeH="0" baseline="0" dirty="0" smtClean="0">
                        <a:ln>
                          <a:noFill/>
                        </a:ln>
                        <a:solidFill>
                          <a:srgbClr val="000000"/>
                        </a:solidFill>
                        <a:effectLst/>
                        <a:latin typeface="Arial"/>
                      </a:endParaRPr>
                    </a:p>
                  </a:txBody>
                  <a:tcPr marL="88900" marR="88900" marT="0" marB="0" anchor="ctr" horzOverflow="overflow">
                    <a:lnL w="12700" cap="flat" cmpd="sng" algn="ctr">
                      <a:solidFill>
                        <a:srgbClr val="000000"/>
                      </a:solidFill>
                      <a:prstDash val="solid"/>
                      <a:round/>
                      <a:headEnd type="none" w="med" len="lg"/>
                      <a:tailEnd type="none" w="med" len="lg"/>
                    </a:lnL>
                    <a:lnR w="12700" cap="flat" cmpd="sng" algn="ctr">
                      <a:solidFill>
                        <a:srgbClr val="000000"/>
                      </a:solidFill>
                      <a:prstDash val="solid"/>
                      <a:round/>
                      <a:headEnd type="none" w="med" len="lg"/>
                      <a:tailEnd type="none" w="med" len="lg"/>
                    </a:lnR>
                    <a:lnT w="12700" cap="flat" cmpd="sng" algn="ctr">
                      <a:solidFill>
                        <a:srgbClr val="000000"/>
                      </a:solidFill>
                      <a:prstDash val="solid"/>
                      <a:round/>
                      <a:headEnd type="none" w="med" len="lg"/>
                      <a:tailEnd type="none" w="med" len="lg"/>
                    </a:lnT>
                    <a:lnB w="12700" cap="flat" cmpd="sng" algn="ctr">
                      <a:solidFill>
                        <a:srgbClr val="000000"/>
                      </a:solidFill>
                      <a:prstDash val="solid"/>
                      <a:round/>
                      <a:headEnd type="none" w="med" len="lg"/>
                      <a:tailEnd type="none" w="med" len="lg"/>
                    </a:lnB>
                    <a:lnTlToBr>
                      <a:noFill/>
                    </a:lnTlToBr>
                    <a:lnBlToTr>
                      <a:noFill/>
                    </a:lnBlToTr>
                    <a:solidFill>
                      <a:srgbClr val="FFFFE1"/>
                    </a:solidFill>
                  </a:tcPr>
                </a:tc>
              </a:tr>
              <a:tr h="222376">
                <a:tc>
                  <a:txBody>
                    <a:bodyPr/>
                    <a:lstStyle/>
                    <a:p>
                      <a:pPr marL="0" marR="0" lvl="0" indent="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pPr>
                      <a:endParaRPr kumimoji="0" lang="en-US" sz="2000" b="1" i="0" u="none" strike="noStrike" cap="none" normalizeH="0" baseline="0" dirty="0" smtClean="0">
                        <a:ln>
                          <a:noFill/>
                        </a:ln>
                        <a:solidFill>
                          <a:srgbClr val="000000"/>
                        </a:solidFill>
                        <a:effectLst/>
                        <a:latin typeface="Arial"/>
                      </a:endParaRPr>
                    </a:p>
                  </a:txBody>
                  <a:tcPr marL="88900" marR="88900" marT="0" marB="0" anchor="ctr" horzOverflow="overflow">
                    <a:lnL w="12700" cap="flat" cmpd="sng" algn="ctr">
                      <a:solidFill>
                        <a:srgbClr val="000000"/>
                      </a:solidFill>
                      <a:prstDash val="solid"/>
                      <a:round/>
                      <a:headEnd type="none" w="med" len="lg"/>
                      <a:tailEnd type="none" w="med" len="lg"/>
                    </a:lnL>
                    <a:lnR w="12700" cap="flat" cmpd="sng" algn="ctr">
                      <a:solidFill>
                        <a:srgbClr val="000000"/>
                      </a:solidFill>
                      <a:prstDash val="solid"/>
                      <a:round/>
                      <a:headEnd type="none" w="med" len="lg"/>
                      <a:tailEnd type="none" w="med" len="lg"/>
                    </a:lnR>
                    <a:lnT w="12700" cap="flat" cmpd="sng" algn="ctr">
                      <a:solidFill>
                        <a:srgbClr val="000000"/>
                      </a:solidFill>
                      <a:prstDash val="solid"/>
                      <a:round/>
                      <a:headEnd type="none" w="med" len="lg"/>
                      <a:tailEnd type="none" w="med" len="lg"/>
                    </a:lnT>
                    <a:lnB w="12700" cap="flat" cmpd="sng" algn="ctr">
                      <a:solidFill>
                        <a:srgbClr val="000000"/>
                      </a:solidFill>
                      <a:prstDash val="solid"/>
                      <a:round/>
                      <a:headEnd type="none" w="med" len="lg"/>
                      <a:tailEnd type="none" w="med" len="lg"/>
                    </a:lnB>
                    <a:lnTlToBr>
                      <a:noFill/>
                    </a:lnTlToBr>
                    <a:lnBlToTr>
                      <a:noFill/>
                    </a:lnBlToTr>
                    <a:solidFill>
                      <a:srgbClr val="FFFFE1"/>
                    </a:solidFill>
                  </a:tcPr>
                </a:tc>
                <a:tc>
                  <a:txBody>
                    <a:bodyPr/>
                    <a:lstStyle/>
                    <a:p>
                      <a:pPr marL="0" marR="0" lvl="0" indent="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pPr>
                      <a:endParaRPr kumimoji="0" lang="en-US" sz="2000" b="1" i="0" u="none" strike="noStrike" cap="none" normalizeH="0" baseline="0" dirty="0" smtClean="0">
                        <a:ln>
                          <a:noFill/>
                        </a:ln>
                        <a:solidFill>
                          <a:srgbClr val="000000"/>
                        </a:solidFill>
                        <a:effectLst/>
                        <a:latin typeface="Arial"/>
                      </a:endParaRPr>
                    </a:p>
                  </a:txBody>
                  <a:tcPr marL="88900" marR="88900" marT="0" marB="0" anchor="ctr" horzOverflow="overflow">
                    <a:lnL w="12700" cap="flat" cmpd="sng" algn="ctr">
                      <a:solidFill>
                        <a:srgbClr val="000000"/>
                      </a:solidFill>
                      <a:prstDash val="solid"/>
                      <a:round/>
                      <a:headEnd type="none" w="med" len="lg"/>
                      <a:tailEnd type="none" w="med" len="lg"/>
                    </a:lnL>
                    <a:lnR w="12700" cap="flat" cmpd="sng" algn="ctr">
                      <a:solidFill>
                        <a:srgbClr val="000000"/>
                      </a:solidFill>
                      <a:prstDash val="solid"/>
                      <a:round/>
                      <a:headEnd type="none" w="med" len="lg"/>
                      <a:tailEnd type="none" w="med" len="lg"/>
                    </a:lnR>
                    <a:lnT w="12700" cap="flat" cmpd="sng" algn="ctr">
                      <a:solidFill>
                        <a:srgbClr val="000000"/>
                      </a:solidFill>
                      <a:prstDash val="solid"/>
                      <a:round/>
                      <a:headEnd type="none" w="med" len="lg"/>
                      <a:tailEnd type="none" w="med" len="lg"/>
                    </a:lnT>
                    <a:lnB w="12700" cap="flat" cmpd="sng" algn="ctr">
                      <a:solidFill>
                        <a:srgbClr val="000000"/>
                      </a:solidFill>
                      <a:prstDash val="solid"/>
                      <a:round/>
                      <a:headEnd type="none" w="med" len="lg"/>
                      <a:tailEnd type="none" w="med" len="lg"/>
                    </a:lnB>
                    <a:lnTlToBr>
                      <a:noFill/>
                    </a:lnTlToBr>
                    <a:lnBlToTr>
                      <a:noFill/>
                    </a:lnBlToTr>
                    <a:solidFill>
                      <a:srgbClr val="FFFFE1"/>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760"/>
            <a:ext cx="8229600" cy="1143000"/>
          </a:xfrm>
          <a:solidFill>
            <a:schemeClr val="accent4">
              <a:lumMod val="60000"/>
              <a:lumOff val="40000"/>
            </a:schemeClr>
          </a:solidFill>
        </p:spPr>
        <p:txBody>
          <a:bodyPr/>
          <a:lstStyle/>
          <a:p>
            <a:r>
              <a:rPr lang="es-ES" dirty="0" smtClean="0"/>
              <a:t>SOFTWARE ESTADISTICO</a:t>
            </a:r>
            <a:endParaRPr lang="es-ES" dirty="0"/>
          </a:p>
        </p:txBody>
      </p:sp>
      <p:sp>
        <p:nvSpPr>
          <p:cNvPr id="3" name="2 Marcador de contenido"/>
          <p:cNvSpPr>
            <a:spLocks noGrp="1"/>
          </p:cNvSpPr>
          <p:nvPr>
            <p:ph idx="1"/>
          </p:nvPr>
        </p:nvSpPr>
        <p:spPr/>
        <p:txBody>
          <a:bodyPr>
            <a:normAutofit lnSpcReduction="10000"/>
          </a:bodyPr>
          <a:lstStyle/>
          <a:p>
            <a:r>
              <a:rPr lang="es-ES" dirty="0" smtClean="0"/>
              <a:t>SAS   </a:t>
            </a:r>
            <a:r>
              <a:rPr lang="es-ES" dirty="0" smtClean="0">
                <a:sym typeface="Wingdings" pitchFamily="2" charset="2"/>
              </a:rPr>
              <a:t> </a:t>
            </a:r>
            <a:endParaRPr lang="es-ES" dirty="0" smtClean="0"/>
          </a:p>
          <a:p>
            <a:r>
              <a:rPr lang="es-ES" dirty="0" smtClean="0"/>
              <a:t>R</a:t>
            </a:r>
          </a:p>
          <a:p>
            <a:r>
              <a:rPr lang="es-ES" dirty="0" smtClean="0"/>
              <a:t>SPSS </a:t>
            </a:r>
          </a:p>
          <a:p>
            <a:r>
              <a:rPr lang="es-ES" dirty="0" smtClean="0"/>
              <a:t>STATGRAPHICS</a:t>
            </a:r>
          </a:p>
          <a:p>
            <a:r>
              <a:rPr lang="es-ES" dirty="0" smtClean="0"/>
              <a:t>MINITAB</a:t>
            </a:r>
          </a:p>
          <a:p>
            <a:r>
              <a:rPr lang="es-ES" dirty="0" smtClean="0"/>
              <a:t>SPAD</a:t>
            </a:r>
          </a:p>
          <a:p>
            <a:r>
              <a:rPr lang="es-ES" dirty="0" smtClean="0"/>
              <a:t>MATLAB</a:t>
            </a:r>
          </a:p>
          <a:p>
            <a:r>
              <a:rPr lang="es-ES" dirty="0" smtClean="0"/>
              <a:t>EXCELL</a:t>
            </a:r>
          </a:p>
          <a:p>
            <a:pPr>
              <a:buNone/>
            </a:pPr>
            <a:endParaRPr lang="es-ES" dirty="0" smtClean="0"/>
          </a:p>
          <a:p>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83568" y="764704"/>
            <a:ext cx="8064896" cy="468052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(Proc  CONTENTS </a:t>
            </a:r>
            <a:r>
              <a:rPr kumimoji="0" lang="en-GB" sz="3200" b="0" i="0" u="none" strike="noStrike" kern="1200" cap="none" spc="0" normalizeH="0" baseline="0" noProof="0" dirty="0" err="1" smtClean="0">
                <a:ln>
                  <a:noFill/>
                </a:ln>
                <a:solidFill>
                  <a:schemeClr val="tx1"/>
                </a:solidFill>
                <a:effectLst/>
                <a:uLnTx/>
                <a:uFillTx/>
                <a:latin typeface="+mn-lt"/>
                <a:ea typeface="+mn-ea"/>
                <a:cs typeface="+mn-cs"/>
              </a:rPr>
              <a:t>puede</a:t>
            </a:r>
            <a:r>
              <a:rPr kumimoji="0" lang="en-GB"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3200" b="0" i="0" u="none" strike="noStrike" kern="1200" cap="none" spc="0" normalizeH="0" baseline="0" noProof="0" dirty="0" err="1" smtClean="0">
                <a:ln>
                  <a:noFill/>
                </a:ln>
                <a:solidFill>
                  <a:schemeClr val="tx1"/>
                </a:solidFill>
                <a:effectLst/>
                <a:uLnTx/>
                <a:uFillTx/>
                <a:latin typeface="+mn-lt"/>
                <a:ea typeface="+mn-ea"/>
                <a:cs typeface="+mn-cs"/>
              </a:rPr>
              <a:t>imprimirla</a:t>
            </a:r>
            <a:r>
              <a:rPr kumimoji="0" lang="en-GB" sz="32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1000" b="0" i="0" u="none" strike="noStrike" kern="1200" cap="none" spc="0" normalizeH="0" baseline="0" noProof="0" dirty="0" smtClean="0">
              <a:ln>
                <a:noFill/>
              </a:ln>
              <a:solidFill>
                <a:schemeClr val="tx1"/>
              </a:solidFill>
              <a:effectLst/>
              <a:uLnTx/>
              <a:uFillTx/>
              <a:latin typeface="SAS Monospace"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600" b="1" i="0" u="none" strike="noStrike" kern="1200" cap="none" spc="0" normalizeH="0" baseline="0" noProof="0" dirty="0" smtClean="0">
                <a:ln>
                  <a:noFill/>
                </a:ln>
                <a:solidFill>
                  <a:schemeClr val="tx1"/>
                </a:solidFill>
                <a:effectLst/>
                <a:uLnTx/>
                <a:uFillTx/>
                <a:latin typeface="SAS Monospace" pitchFamily="49" charset="0"/>
                <a:ea typeface="+mn-ea"/>
                <a:cs typeface="+mn-cs"/>
              </a:rPr>
              <a:t>                          The CONTENTS Procedure</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1100" b="0" i="0" u="none" strike="noStrike" kern="1200" cap="none" spc="0" normalizeH="0" baseline="0" noProof="0" dirty="0" smtClean="0">
              <a:ln>
                <a:noFill/>
              </a:ln>
              <a:solidFill>
                <a:schemeClr val="tx1"/>
              </a:solidFill>
              <a:effectLst/>
              <a:uLnTx/>
              <a:uFillTx/>
              <a:latin typeface="SAS Monospace"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100" b="1" i="0" u="none" strike="noStrike" kern="1200" cap="none" spc="0" normalizeH="0" baseline="0" noProof="0" dirty="0" smtClean="0">
                <a:ln>
                  <a:noFill/>
                </a:ln>
                <a:solidFill>
                  <a:schemeClr val="tx1"/>
                </a:solidFill>
                <a:effectLst/>
                <a:uLnTx/>
                <a:uFillTx/>
                <a:latin typeface="SAS Monospace" pitchFamily="49" charset="0"/>
                <a:ea typeface="+mn-ea"/>
                <a:cs typeface="+mn-cs"/>
              </a:rPr>
              <a:t>            Data Set Name: PPT_EX8.MAIN                           Observations:         64</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100" b="1" i="0" u="none" strike="noStrike" kern="1200" cap="none" spc="0" normalizeH="0" baseline="0" noProof="0" dirty="0" smtClean="0">
                <a:ln>
                  <a:noFill/>
                </a:ln>
                <a:solidFill>
                  <a:schemeClr val="tx1"/>
                </a:solidFill>
                <a:effectLst/>
                <a:uLnTx/>
                <a:uFillTx/>
                <a:latin typeface="SAS Monospace" pitchFamily="49" charset="0"/>
                <a:ea typeface="+mn-ea"/>
                <a:cs typeface="+mn-cs"/>
              </a:rPr>
              <a:t>            Member Type:   DATA                                   Variables:            9</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100" b="1" i="0" u="none" strike="noStrike" kern="1200" cap="none" spc="0" normalizeH="0" baseline="0" noProof="0" dirty="0" smtClean="0">
                <a:ln>
                  <a:noFill/>
                </a:ln>
                <a:solidFill>
                  <a:schemeClr val="tx1"/>
                </a:solidFill>
                <a:effectLst/>
                <a:uLnTx/>
                <a:uFillTx/>
                <a:latin typeface="SAS Monospace" pitchFamily="49" charset="0"/>
                <a:ea typeface="+mn-ea"/>
                <a:cs typeface="+mn-cs"/>
              </a:rPr>
              <a:t>            Engine:        V9.3                                     Indexes:              0</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100" b="1" i="0" u="none" strike="noStrike" kern="1200" cap="none" spc="0" normalizeH="0" baseline="0" noProof="0" dirty="0" smtClean="0">
                <a:ln>
                  <a:noFill/>
                </a:ln>
                <a:solidFill>
                  <a:schemeClr val="tx1"/>
                </a:solidFill>
                <a:effectLst/>
                <a:uLnTx/>
                <a:uFillTx/>
                <a:latin typeface="SAS Monospace" pitchFamily="49" charset="0"/>
                <a:ea typeface="+mn-ea"/>
                <a:cs typeface="+mn-cs"/>
              </a:rPr>
              <a:t>            Created:       17:17 Tuesday, August 7, 2011          Observation Length:   72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100" b="1" i="0" u="none" strike="noStrike" kern="1200" cap="none" spc="0" normalizeH="0" baseline="0" noProof="0" dirty="0" smtClean="0">
                <a:ln>
                  <a:noFill/>
                </a:ln>
                <a:solidFill>
                  <a:schemeClr val="tx1"/>
                </a:solidFill>
                <a:effectLst/>
                <a:uLnTx/>
                <a:uFillTx/>
                <a:latin typeface="SAS Monospace" pitchFamily="49" charset="0"/>
                <a:ea typeface="+mn-ea"/>
                <a:cs typeface="+mn-cs"/>
              </a:rPr>
              <a:t>            Last Modified: 17:17 Tuesday, August 7, 2011          Deleted Observations: 0</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100" b="1" i="0" u="none" strike="noStrike" kern="1200" cap="none" spc="0" normalizeH="0" baseline="0" noProof="0" dirty="0" smtClean="0">
                <a:ln>
                  <a:noFill/>
                </a:ln>
                <a:solidFill>
                  <a:schemeClr val="tx1"/>
                </a:solidFill>
                <a:effectLst/>
                <a:uLnTx/>
                <a:uFillTx/>
                <a:latin typeface="SAS Monospace" pitchFamily="49" charset="0"/>
                <a:ea typeface="+mn-ea"/>
                <a:cs typeface="+mn-cs"/>
              </a:rPr>
              <a:t>            Protection:                                           Compressed:           NO</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100" b="1" i="0" u="none" strike="noStrike" kern="1200" cap="none" spc="0" normalizeH="0" baseline="0" noProof="0" dirty="0" smtClean="0">
                <a:ln>
                  <a:noFill/>
                </a:ln>
                <a:solidFill>
                  <a:schemeClr val="tx1"/>
                </a:solidFill>
                <a:effectLst/>
                <a:uLnTx/>
                <a:uFillTx/>
                <a:latin typeface="SAS Monospace" pitchFamily="49" charset="0"/>
                <a:ea typeface="+mn-ea"/>
                <a:cs typeface="+mn-cs"/>
              </a:rPr>
              <a:t>            Data Set Type:                                        Sorted:               NO</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000" b="1" i="0" u="none" strike="noStrike" kern="1200" cap="none" spc="0" normalizeH="0" baseline="0" noProof="0" dirty="0" smtClean="0">
                <a:ln>
                  <a:noFill/>
                </a:ln>
                <a:solidFill>
                  <a:schemeClr val="tx1"/>
                </a:solidFill>
                <a:effectLst/>
                <a:uLnTx/>
                <a:uFillTx/>
                <a:latin typeface="SAS Monospace" pitchFamily="49" charset="0"/>
                <a:ea typeface="+mn-ea"/>
                <a:cs typeface="+mn-cs"/>
              </a:rPr>
              <a:t>            L</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-----Alphabetic List of Variables and Attributes-----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    Variable    Type    Len    Pos    Format    </a:t>
            </a:r>
            <a:r>
              <a:rPr kumimoji="0" lang="en-GB" sz="1200" b="1" i="0" u="none" strike="noStrike" kern="1200" cap="none" spc="0" normalizeH="0" baseline="0" noProof="0" dirty="0" err="1" smtClean="0">
                <a:ln>
                  <a:noFill/>
                </a:ln>
                <a:solidFill>
                  <a:schemeClr val="tx1"/>
                </a:solidFill>
                <a:effectLst/>
                <a:uLnTx/>
                <a:uFillTx/>
                <a:latin typeface="SAS Monospace" pitchFamily="49" charset="0"/>
                <a:ea typeface="+mn-ea"/>
                <a:cs typeface="+mn-cs"/>
              </a:rPr>
              <a:t>Informat</a:t>
            </a:r>
            <a:endPar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a:t>
            </a:r>
            <a:r>
              <a:rPr kumimoji="0" lang="en-GB" sz="1200" b="1" i="0" u="none" strike="noStrike" kern="1200" cap="none" spc="0" normalizeH="0" baseline="0" noProof="0" dirty="0" err="1" smtClean="0">
                <a:ln>
                  <a:noFill/>
                </a:ln>
                <a:solidFill>
                  <a:schemeClr val="tx1"/>
                </a:solidFill>
                <a:effectLst/>
                <a:uLnTx/>
                <a:uFillTx/>
                <a:latin typeface="SAS Monospace" pitchFamily="49" charset="0"/>
                <a:ea typeface="+mn-ea"/>
                <a:cs typeface="+mn-cs"/>
              </a:rPr>
              <a:t>ƒƒƒƒƒƒƒƒƒƒƒƒƒƒƒƒƒƒƒƒƒƒƒƒƒƒƒƒƒƒƒƒƒƒƒƒƒƒƒƒƒƒƒƒƒƒƒƒƒƒƒƒƒƒƒƒƒ</a:t>
            </a:r>
            <a:endPar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2    BIRTHYR     Num       8      0    BEST8.    F8.</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5    CASE_1      Num       8     24</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1    ID          Char      8     56    $8.       $8.</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4    LENGTH      Num       8     16    BEST8.    F8.</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3    WEIGHT      Num       8      8    BEST8.    F8.</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6    age         Num       8     32    4.</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8    </a:t>
            </a:r>
            <a:r>
              <a:rPr kumimoji="0" lang="en-GB" sz="1200" b="1" i="0" u="none" strike="noStrike" kern="1200" cap="none" spc="0" normalizeH="0" baseline="0" noProof="0" dirty="0" err="1" smtClean="0">
                <a:ln>
                  <a:noFill/>
                </a:ln>
                <a:solidFill>
                  <a:schemeClr val="tx1"/>
                </a:solidFill>
                <a:effectLst/>
                <a:uLnTx/>
                <a:uFillTx/>
                <a:latin typeface="SAS Monospace" pitchFamily="49" charset="0"/>
                <a:ea typeface="+mn-ea"/>
                <a:cs typeface="+mn-cs"/>
              </a:rPr>
              <a:t>bmi</a:t>
            </a: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Num       8     48</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9    </a:t>
            </a:r>
            <a:r>
              <a:rPr kumimoji="0" lang="en-GB" sz="1200" b="1" i="0" u="none" strike="noStrike" kern="1200" cap="none" spc="0" normalizeH="0" baseline="0" noProof="0" dirty="0" err="1" smtClean="0">
                <a:ln>
                  <a:noFill/>
                </a:ln>
                <a:solidFill>
                  <a:schemeClr val="tx1"/>
                </a:solidFill>
                <a:effectLst/>
                <a:uLnTx/>
                <a:uFillTx/>
                <a:latin typeface="SAS Monospace" pitchFamily="49" charset="0"/>
                <a:ea typeface="+mn-ea"/>
                <a:cs typeface="+mn-cs"/>
              </a:rPr>
              <a:t>generatn</a:t>
            </a: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Char      5     64</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1200" b="1" i="0" u="none" strike="noStrike" kern="1200" cap="none" spc="0" normalizeH="0" baseline="0" noProof="0" dirty="0" smtClean="0">
                <a:ln>
                  <a:noFill/>
                </a:ln>
                <a:solidFill>
                  <a:schemeClr val="tx1"/>
                </a:solidFill>
                <a:effectLst/>
                <a:uLnTx/>
                <a:uFillTx/>
                <a:latin typeface="SAS Monospace" pitchFamily="49" charset="0"/>
                <a:ea typeface="+mn-ea"/>
                <a:cs typeface="+mn-cs"/>
              </a:rPr>
              <a:t>                       7    height      Num       8     40</a:t>
            </a:r>
            <a:endParaRPr kumimoji="0" lang="en-GB" sz="4400" b="1" i="0" u="none" strike="noStrike" kern="1200" cap="none" spc="0" normalizeH="0" baseline="0" noProof="0" dirty="0" smtClean="0">
              <a:ln>
                <a:noFill/>
              </a:ln>
              <a:solidFill>
                <a:schemeClr val="tx1"/>
              </a:solidFill>
              <a:effectLst/>
              <a:uLnTx/>
              <a:uFillTx/>
              <a:latin typeface="SAS Monospace" pitchFamily="49" charset="0"/>
              <a:ea typeface="+mn-ea"/>
              <a:cs typeface="+mn-cs"/>
            </a:endParaRPr>
          </a:p>
        </p:txBody>
      </p:sp>
      <p:sp>
        <p:nvSpPr>
          <p:cNvPr id="3" name="2 CuadroTexto"/>
          <p:cNvSpPr txBox="1"/>
          <p:nvPr/>
        </p:nvSpPr>
        <p:spPr>
          <a:xfrm>
            <a:off x="971600" y="0"/>
            <a:ext cx="7056784" cy="523220"/>
          </a:xfrm>
          <a:prstGeom prst="rect">
            <a:avLst/>
          </a:prstGeom>
          <a:solidFill>
            <a:schemeClr val="accent4">
              <a:lumMod val="40000"/>
              <a:lumOff val="60000"/>
            </a:schemeClr>
          </a:solidFill>
        </p:spPr>
        <p:txBody>
          <a:bodyPr wrap="square" rtlCol="0">
            <a:spAutoFit/>
          </a:bodyPr>
          <a:lstStyle/>
          <a:p>
            <a:pPr algn="ctr"/>
            <a:r>
              <a:rPr lang="es-ES" sz="2800" b="1" dirty="0" smtClean="0"/>
              <a:t>PARTE DESCRIPTIVA DEL CONJUNTO DE DATOS</a:t>
            </a:r>
            <a:endParaRPr lang="es-ES" sz="2800" b="1" dirty="0"/>
          </a:p>
        </p:txBody>
      </p:sp>
      <p:sp>
        <p:nvSpPr>
          <p:cNvPr id="4" name="3 Elipse"/>
          <p:cNvSpPr/>
          <p:nvPr/>
        </p:nvSpPr>
        <p:spPr>
          <a:xfrm>
            <a:off x="35496" y="1700808"/>
            <a:ext cx="1691680"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dirty="0" smtClean="0"/>
              <a:t>Propiedades generales </a:t>
            </a:r>
            <a:endParaRPr lang="es-ES" dirty="0"/>
          </a:p>
        </p:txBody>
      </p:sp>
      <p:sp>
        <p:nvSpPr>
          <p:cNvPr id="5" name="4 Elipse"/>
          <p:cNvSpPr/>
          <p:nvPr/>
        </p:nvSpPr>
        <p:spPr>
          <a:xfrm>
            <a:off x="864096" y="3933056"/>
            <a:ext cx="1691680"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dirty="0" smtClean="0"/>
              <a:t>Propiedades de las variables</a:t>
            </a:r>
            <a:endParaRPr lang="es-ES" dirty="0"/>
          </a:p>
        </p:txBody>
      </p:sp>
      <p:sp>
        <p:nvSpPr>
          <p:cNvPr id="6" name="5 Rectángulo"/>
          <p:cNvSpPr/>
          <p:nvPr/>
        </p:nvSpPr>
        <p:spPr>
          <a:xfrm>
            <a:off x="2771800" y="3429000"/>
            <a:ext cx="5616624" cy="2952328"/>
          </a:xfrm>
          <a:prstGeom prst="rect">
            <a:avLst/>
          </a:prstGeom>
          <a:solidFill>
            <a:srgbClr val="FFFF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1691680" y="1772816"/>
            <a:ext cx="6805264" cy="17281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792088"/>
          </a:xfrm>
          <a:solidFill>
            <a:schemeClr val="accent4">
              <a:lumMod val="40000"/>
              <a:lumOff val="60000"/>
            </a:schemeClr>
          </a:solidFill>
        </p:spPr>
        <p:txBody>
          <a:bodyPr/>
          <a:lstStyle/>
          <a:p>
            <a:r>
              <a:rPr lang="es-ES" dirty="0" smtClean="0"/>
              <a:t>TIPOS DE VARIABLES</a:t>
            </a:r>
            <a:endParaRPr lang="es-ES" dirty="0"/>
          </a:p>
        </p:txBody>
      </p:sp>
      <p:sp>
        <p:nvSpPr>
          <p:cNvPr id="3" name="2 Marcador de contenido"/>
          <p:cNvSpPr>
            <a:spLocks noGrp="1"/>
          </p:cNvSpPr>
          <p:nvPr>
            <p:ph idx="1"/>
          </p:nvPr>
        </p:nvSpPr>
        <p:spPr>
          <a:xfrm>
            <a:off x="395536" y="764704"/>
            <a:ext cx="8686800" cy="4525963"/>
          </a:xfrm>
        </p:spPr>
        <p:txBody>
          <a:bodyPr>
            <a:normAutofit/>
          </a:bodyPr>
          <a:lstStyle/>
          <a:p>
            <a:r>
              <a:rPr lang="en-US" b="1" dirty="0" err="1" smtClean="0"/>
              <a:t>Numericas</a:t>
            </a:r>
            <a:r>
              <a:rPr lang="en-US" b="1" dirty="0" smtClean="0"/>
              <a:t> </a:t>
            </a:r>
            <a:r>
              <a:rPr lang="en-US" dirty="0" smtClean="0"/>
              <a:t>(</a:t>
            </a:r>
            <a:r>
              <a:rPr lang="en-US" sz="2400" dirty="0" err="1" smtClean="0"/>
              <a:t>edad</a:t>
            </a:r>
            <a:r>
              <a:rPr lang="en-US" sz="2400" dirty="0" smtClean="0"/>
              <a:t>, </a:t>
            </a:r>
            <a:r>
              <a:rPr lang="en-US" sz="2400" dirty="0" err="1" smtClean="0"/>
              <a:t>presión</a:t>
            </a:r>
            <a:r>
              <a:rPr lang="en-US" sz="2400" dirty="0" smtClean="0"/>
              <a:t> </a:t>
            </a:r>
            <a:r>
              <a:rPr lang="en-US" sz="2400" dirty="0" err="1" smtClean="0"/>
              <a:t>sanguinea</a:t>
            </a:r>
            <a:r>
              <a:rPr lang="en-US" sz="2400" dirty="0" smtClean="0"/>
              <a:t>, nota </a:t>
            </a:r>
            <a:r>
              <a:rPr lang="en-US" sz="2400" dirty="0" err="1" smtClean="0"/>
              <a:t>en</a:t>
            </a:r>
            <a:r>
              <a:rPr lang="en-US" sz="2400" dirty="0" smtClean="0"/>
              <a:t> Software I, el PIB, </a:t>
            </a:r>
            <a:r>
              <a:rPr lang="en-US" sz="2400" dirty="0" err="1" smtClean="0"/>
              <a:t>una</a:t>
            </a:r>
            <a:r>
              <a:rPr lang="en-US" sz="2400" dirty="0" smtClean="0"/>
              <a:t> </a:t>
            </a:r>
            <a:r>
              <a:rPr lang="en-US" sz="2400" dirty="0" err="1" smtClean="0"/>
              <a:t>fecha</a:t>
            </a:r>
            <a:r>
              <a:rPr lang="en-US" sz="2400" dirty="0" smtClean="0"/>
              <a:t>…)    </a:t>
            </a:r>
            <a:r>
              <a:rPr lang="en-US" dirty="0" smtClean="0"/>
              <a:t>54, 140</a:t>
            </a:r>
          </a:p>
          <a:p>
            <a:pPr lvl="1">
              <a:buNone/>
            </a:pPr>
            <a:r>
              <a:rPr lang="en-US" sz="2400" dirty="0" err="1" smtClean="0"/>
              <a:t>Pueden</a:t>
            </a:r>
            <a:r>
              <a:rPr lang="en-US" sz="2400" dirty="0" smtClean="0"/>
              <a:t> ser variables </a:t>
            </a:r>
            <a:r>
              <a:rPr lang="en-US" sz="2400" dirty="0" err="1" smtClean="0"/>
              <a:t>intervalo</a:t>
            </a:r>
            <a:r>
              <a:rPr lang="en-US" sz="2400" dirty="0" smtClean="0"/>
              <a:t> o </a:t>
            </a:r>
            <a:r>
              <a:rPr lang="en-US" sz="2400" dirty="0" err="1" smtClean="0"/>
              <a:t>clasificacion</a:t>
            </a:r>
            <a:r>
              <a:rPr lang="en-US" sz="2400" dirty="0" smtClean="0"/>
              <a:t> (</a:t>
            </a:r>
            <a:r>
              <a:rPr lang="en-US" sz="2400" dirty="0" err="1" smtClean="0"/>
              <a:t>categóricas</a:t>
            </a:r>
            <a:r>
              <a:rPr lang="en-US" sz="2400" dirty="0" smtClean="0"/>
              <a:t>)</a:t>
            </a:r>
          </a:p>
          <a:p>
            <a:r>
              <a:rPr lang="en-US" b="1" dirty="0" err="1" smtClean="0"/>
              <a:t>Caracter</a:t>
            </a:r>
            <a:r>
              <a:rPr lang="en-US" dirty="0" smtClean="0"/>
              <a:t> (</a:t>
            </a:r>
            <a:r>
              <a:rPr lang="en-US" sz="2400" dirty="0" err="1" smtClean="0"/>
              <a:t>nombre</a:t>
            </a:r>
            <a:r>
              <a:rPr lang="en-US" sz="2400" dirty="0" smtClean="0"/>
              <a:t> del </a:t>
            </a:r>
            <a:r>
              <a:rPr lang="en-US" sz="2400" dirty="0" err="1" smtClean="0"/>
              <a:t>paciente</a:t>
            </a:r>
            <a:r>
              <a:rPr lang="en-US" sz="2400" dirty="0" smtClean="0"/>
              <a:t>, </a:t>
            </a:r>
            <a:r>
              <a:rPr lang="en-US" sz="2400" dirty="0" err="1" smtClean="0"/>
              <a:t>diagnostico</a:t>
            </a:r>
            <a:r>
              <a:rPr lang="en-US" sz="2400" dirty="0" smtClean="0"/>
              <a:t>, </a:t>
            </a:r>
            <a:r>
              <a:rPr lang="en-US" sz="2400" dirty="0" err="1" smtClean="0"/>
              <a:t>calificacion</a:t>
            </a:r>
            <a:r>
              <a:rPr lang="en-US" sz="2400" dirty="0" smtClean="0"/>
              <a:t> </a:t>
            </a:r>
            <a:r>
              <a:rPr lang="en-US" sz="2400" dirty="0" err="1" smtClean="0"/>
              <a:t>cualitativa</a:t>
            </a:r>
            <a:r>
              <a:rPr lang="en-US" sz="2400" dirty="0" smtClean="0"/>
              <a:t>, </a:t>
            </a:r>
            <a:r>
              <a:rPr lang="en-US" sz="2400" dirty="0" err="1" smtClean="0"/>
              <a:t>comunidad</a:t>
            </a:r>
            <a:r>
              <a:rPr lang="en-US" sz="2400" dirty="0" smtClean="0"/>
              <a:t>)</a:t>
            </a:r>
          </a:p>
          <a:p>
            <a:pPr lvl="1"/>
            <a:r>
              <a:rPr lang="en-US" dirty="0" smtClean="0"/>
              <a:t>A001, gastroenteritis, notable, Galicia</a:t>
            </a:r>
          </a:p>
          <a:p>
            <a:pPr>
              <a:buNone/>
            </a:pPr>
            <a:r>
              <a:rPr lang="es-ES" sz="2400" dirty="0" smtClean="0"/>
              <a:t>           son variables clasificación siempre (categóricas)</a:t>
            </a:r>
            <a:endParaRPr lang="es-ES" sz="2400" dirty="0"/>
          </a:p>
        </p:txBody>
      </p:sp>
      <p:pic>
        <p:nvPicPr>
          <p:cNvPr id="4" name="Picture 2"/>
          <p:cNvPicPr>
            <a:picLocks noChangeAspect="1" noChangeArrowheads="1"/>
          </p:cNvPicPr>
          <p:nvPr/>
        </p:nvPicPr>
        <p:blipFill>
          <a:blip r:embed="rId2" cstate="print"/>
          <a:srcRect/>
          <a:stretch>
            <a:fillRect/>
          </a:stretch>
        </p:blipFill>
        <p:spPr bwMode="auto">
          <a:xfrm>
            <a:off x="1622648" y="4293096"/>
            <a:ext cx="5181600" cy="2552700"/>
          </a:xfrm>
          <a:prstGeom prst="rect">
            <a:avLst/>
          </a:prstGeom>
          <a:noFill/>
          <a:ln w="9525">
            <a:noFill/>
            <a:miter lim="800000"/>
            <a:headEnd/>
            <a:tailEnd/>
          </a:ln>
        </p:spPr>
      </p:pic>
      <p:grpSp>
        <p:nvGrpSpPr>
          <p:cNvPr id="5" name="4 Grupo"/>
          <p:cNvGrpSpPr/>
          <p:nvPr/>
        </p:nvGrpSpPr>
        <p:grpSpPr>
          <a:xfrm>
            <a:off x="251520" y="5052948"/>
            <a:ext cx="7920880" cy="1298063"/>
            <a:chOff x="-108520" y="5010175"/>
            <a:chExt cx="7920880" cy="1298063"/>
          </a:xfrm>
        </p:grpSpPr>
        <p:sp>
          <p:nvSpPr>
            <p:cNvPr id="6" name="Text Box 80"/>
            <p:cNvSpPr txBox="1">
              <a:spLocks noChangeArrowheads="1"/>
            </p:cNvSpPr>
            <p:nvPr/>
          </p:nvSpPr>
          <p:spPr bwMode="auto">
            <a:xfrm>
              <a:off x="6206604" y="5513149"/>
              <a:ext cx="1605756" cy="795089"/>
            </a:xfrm>
            <a:prstGeom prst="rect">
              <a:avLst/>
            </a:prstGeom>
            <a:solidFill>
              <a:srgbClr val="009900"/>
            </a:solidFill>
            <a:ln w="19050">
              <a:solidFill>
                <a:schemeClr val="tx1"/>
              </a:solidFill>
              <a:miter lim="800000"/>
              <a:headEnd type="none" w="med" len="lg"/>
              <a:tailEnd type="none" w="med" len="lg"/>
            </a:ln>
            <a:effectLst/>
          </p:spPr>
          <p:txBody>
            <a:bodyPr wrap="square" lIns="88900" tIns="88900" rIns="88900" bIns="8890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sz="2000" b="1" dirty="0" smtClean="0">
                  <a:solidFill>
                    <a:srgbClr val="FFFFFF"/>
                  </a:solidFill>
                  <a:latin typeface="Arial"/>
                </a:rPr>
                <a:t>Variables </a:t>
              </a:r>
              <a:r>
                <a:rPr lang="en-US" sz="2000" b="1" dirty="0" err="1" smtClean="0">
                  <a:solidFill>
                    <a:srgbClr val="FFFFFF"/>
                  </a:solidFill>
                  <a:latin typeface="Arial"/>
                </a:rPr>
                <a:t>numericas</a:t>
              </a:r>
              <a:endParaRPr lang="en-US" sz="2000" b="1" dirty="0">
                <a:solidFill>
                  <a:srgbClr val="FFFFFF"/>
                </a:solidFill>
                <a:latin typeface="Arial"/>
              </a:endParaRPr>
            </a:p>
          </p:txBody>
        </p:sp>
        <p:cxnSp>
          <p:nvCxnSpPr>
            <p:cNvPr id="7" name="6 Conector recto de flecha"/>
            <p:cNvCxnSpPr/>
            <p:nvPr/>
          </p:nvCxnSpPr>
          <p:spPr>
            <a:xfrm flipH="1" flipV="1">
              <a:off x="4572000" y="5013176"/>
              <a:ext cx="1872208" cy="499973"/>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8" name="Text Box 80"/>
            <p:cNvSpPr txBox="1">
              <a:spLocks noChangeArrowheads="1"/>
            </p:cNvSpPr>
            <p:nvPr/>
          </p:nvSpPr>
          <p:spPr bwMode="auto">
            <a:xfrm>
              <a:off x="-108520" y="5010175"/>
              <a:ext cx="1376710" cy="795089"/>
            </a:xfrm>
            <a:prstGeom prst="rect">
              <a:avLst/>
            </a:prstGeom>
            <a:solidFill>
              <a:srgbClr val="009900"/>
            </a:solidFill>
            <a:ln w="19050">
              <a:solidFill>
                <a:schemeClr val="tx1"/>
              </a:solidFill>
              <a:miter lim="800000"/>
              <a:headEnd type="none" w="med" len="lg"/>
              <a:tailEnd type="none" w="med" len="lg"/>
            </a:ln>
            <a:effectLst/>
          </p:spPr>
          <p:txBody>
            <a:bodyPr wrap="square" lIns="88900" tIns="88900" rIns="88900" bIns="8890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sz="2000" b="1" dirty="0" smtClean="0">
                  <a:solidFill>
                    <a:srgbClr val="FFFFFF"/>
                  </a:solidFill>
                  <a:latin typeface="Arial"/>
                </a:rPr>
                <a:t>Variables </a:t>
              </a:r>
              <a:r>
                <a:rPr lang="en-US" sz="2000" b="1" dirty="0" err="1" smtClean="0">
                  <a:solidFill>
                    <a:srgbClr val="FFFFFF"/>
                  </a:solidFill>
                  <a:latin typeface="Arial"/>
                </a:rPr>
                <a:t>caracter</a:t>
              </a:r>
              <a:endParaRPr lang="en-US" sz="2000" b="1" dirty="0">
                <a:solidFill>
                  <a:srgbClr val="FFFFFF"/>
                </a:solidFill>
                <a:latin typeface="Arial"/>
              </a:endParaRPr>
            </a:p>
          </p:txBody>
        </p:sp>
        <p:cxnSp>
          <p:nvCxnSpPr>
            <p:cNvPr id="9" name="8 Conector recto de flecha"/>
            <p:cNvCxnSpPr>
              <a:stCxn id="8" idx="3"/>
            </p:cNvCxnSpPr>
            <p:nvPr/>
          </p:nvCxnSpPr>
          <p:spPr>
            <a:xfrm flipV="1">
              <a:off x="1268190" y="5085184"/>
              <a:ext cx="567506" cy="32253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764704"/>
          </a:xfrm>
          <a:solidFill>
            <a:schemeClr val="accent4">
              <a:lumMod val="40000"/>
              <a:lumOff val="60000"/>
            </a:schemeClr>
          </a:solidFill>
        </p:spPr>
        <p:txBody>
          <a:bodyPr/>
          <a:lstStyle/>
          <a:p>
            <a:r>
              <a:rPr lang="es-ES" dirty="0" smtClean="0"/>
              <a:t>Variables Carácter</a:t>
            </a:r>
            <a:endParaRPr lang="es-ES" dirty="0"/>
          </a:p>
        </p:txBody>
      </p:sp>
      <p:sp>
        <p:nvSpPr>
          <p:cNvPr id="5" name="4 Rectángulo"/>
          <p:cNvSpPr/>
          <p:nvPr/>
        </p:nvSpPr>
        <p:spPr>
          <a:xfrm>
            <a:off x="253081" y="724880"/>
            <a:ext cx="8890919" cy="3046988"/>
          </a:xfrm>
          <a:prstGeom prst="rect">
            <a:avLst/>
          </a:prstGeom>
        </p:spPr>
        <p:txBody>
          <a:bodyPr wrap="square">
            <a:spAutoFit/>
          </a:bodyPr>
          <a:lstStyle/>
          <a:p>
            <a:pPr marL="342900" indent="-342900">
              <a:buFont typeface="Arial" panose="020B0604020202020204" pitchFamily="34" charset="0"/>
              <a:buChar char="•"/>
            </a:pPr>
            <a:r>
              <a:rPr lang="en-GB" sz="2400" dirty="0" smtClean="0"/>
              <a:t>Los </a:t>
            </a:r>
            <a:r>
              <a:rPr lang="en-GB" sz="2400" dirty="0" err="1" smtClean="0"/>
              <a:t>valores</a:t>
            </a:r>
            <a:r>
              <a:rPr lang="en-GB" sz="2400" dirty="0" smtClean="0"/>
              <a:t> de las variable </a:t>
            </a:r>
            <a:r>
              <a:rPr lang="en-GB" sz="2400" dirty="0" err="1" smtClean="0"/>
              <a:t>carácter</a:t>
            </a:r>
            <a:r>
              <a:rPr lang="en-GB" sz="2400" dirty="0" smtClean="0"/>
              <a:t> </a:t>
            </a:r>
            <a:r>
              <a:rPr lang="en-GB" sz="2400" dirty="0" err="1" smtClean="0"/>
              <a:t>tienen</a:t>
            </a:r>
            <a:r>
              <a:rPr lang="en-GB" sz="2400" dirty="0" smtClean="0"/>
              <a:t> que </a:t>
            </a:r>
            <a:r>
              <a:rPr lang="en-GB" sz="2400" dirty="0" err="1" smtClean="0"/>
              <a:t>ir</a:t>
            </a:r>
            <a:r>
              <a:rPr lang="en-GB" sz="2400" dirty="0" smtClean="0"/>
              <a:t> entre </a:t>
            </a:r>
            <a:r>
              <a:rPr lang="en-GB" sz="2400" dirty="0" err="1" smtClean="0"/>
              <a:t>comillas</a:t>
            </a:r>
            <a:r>
              <a:rPr lang="en-GB" sz="2400" dirty="0" smtClean="0"/>
              <a:t> </a:t>
            </a:r>
          </a:p>
          <a:p>
            <a:pPr marL="342900" indent="-342900">
              <a:buFont typeface="Arial" panose="020B0604020202020204" pitchFamily="34" charset="0"/>
              <a:buChar char="•"/>
            </a:pPr>
            <a:r>
              <a:rPr lang="en-GB" sz="2400" dirty="0" err="1" smtClean="0"/>
              <a:t>Pueden</a:t>
            </a:r>
            <a:r>
              <a:rPr lang="en-GB" sz="2400" dirty="0" smtClean="0"/>
              <a:t> </a:t>
            </a:r>
            <a:r>
              <a:rPr lang="en-GB" sz="2400" dirty="0" err="1" smtClean="0"/>
              <a:t>contener</a:t>
            </a:r>
            <a:r>
              <a:rPr lang="en-GB" sz="2400" dirty="0" smtClean="0"/>
              <a:t> </a:t>
            </a:r>
            <a:r>
              <a:rPr lang="en-GB" sz="2400" dirty="0" err="1" smtClean="0"/>
              <a:t>letras</a:t>
            </a:r>
            <a:r>
              <a:rPr lang="en-GB" sz="2400" dirty="0" smtClean="0"/>
              <a:t>, </a:t>
            </a:r>
            <a:r>
              <a:rPr lang="en-GB" sz="2400" dirty="0" err="1" smtClean="0"/>
              <a:t>números</a:t>
            </a:r>
            <a:r>
              <a:rPr lang="en-GB" sz="2400" dirty="0" smtClean="0"/>
              <a:t>, </a:t>
            </a:r>
            <a:r>
              <a:rPr lang="en-GB" sz="2400" dirty="0" err="1" smtClean="0"/>
              <a:t>caracteres</a:t>
            </a:r>
            <a:r>
              <a:rPr lang="en-GB" sz="2400" dirty="0" smtClean="0"/>
              <a:t> </a:t>
            </a:r>
            <a:r>
              <a:rPr lang="en-GB" sz="2400" dirty="0" err="1" smtClean="0"/>
              <a:t>especiales</a:t>
            </a:r>
            <a:r>
              <a:rPr lang="en-GB" sz="2400" dirty="0" smtClean="0"/>
              <a:t> y </a:t>
            </a:r>
            <a:r>
              <a:rPr lang="en-GB" sz="2400" dirty="0" err="1" smtClean="0"/>
              <a:t>blancos</a:t>
            </a:r>
            <a:r>
              <a:rPr lang="en-GB" sz="2400" dirty="0" smtClean="0"/>
              <a:t>.</a:t>
            </a:r>
          </a:p>
          <a:p>
            <a:pPr marL="342900" indent="-342900">
              <a:buFont typeface="Arial" panose="020B0604020202020204" pitchFamily="34" charset="0"/>
              <a:buChar char="•"/>
            </a:pPr>
            <a:r>
              <a:rPr lang="en-GB" sz="2400" dirty="0" smtClean="0"/>
              <a:t>Se </a:t>
            </a:r>
            <a:r>
              <a:rPr lang="en-GB" sz="2400" dirty="0" err="1" smtClean="0"/>
              <a:t>hace</a:t>
            </a:r>
            <a:r>
              <a:rPr lang="en-GB" sz="2400" dirty="0" smtClean="0"/>
              <a:t> </a:t>
            </a:r>
            <a:r>
              <a:rPr lang="en-GB" sz="2400" dirty="0" err="1" smtClean="0"/>
              <a:t>distinción</a:t>
            </a:r>
            <a:r>
              <a:rPr lang="en-GB" sz="2400" dirty="0" smtClean="0"/>
              <a:t> entre </a:t>
            </a:r>
            <a:r>
              <a:rPr lang="en-GB" sz="2400" dirty="0" err="1" smtClean="0"/>
              <a:t>mayusculas</a:t>
            </a:r>
            <a:r>
              <a:rPr lang="en-GB" sz="2400" dirty="0" smtClean="0"/>
              <a:t> y </a:t>
            </a:r>
            <a:r>
              <a:rPr lang="en-GB" sz="2400" dirty="0" err="1" smtClean="0"/>
              <a:t>minusculas</a:t>
            </a:r>
            <a:r>
              <a:rPr lang="en-GB" sz="2400" dirty="0" smtClean="0"/>
              <a:t>, </a:t>
            </a:r>
            <a:r>
              <a:rPr lang="en-GB" sz="2400" dirty="0" err="1" smtClean="0"/>
              <a:t>es</a:t>
            </a:r>
            <a:r>
              <a:rPr lang="en-GB" sz="2400" dirty="0" smtClean="0"/>
              <a:t> </a:t>
            </a:r>
            <a:r>
              <a:rPr lang="en-GB" sz="2400" dirty="0" err="1" smtClean="0"/>
              <a:t>decir</a:t>
            </a:r>
            <a:r>
              <a:rPr lang="en-GB" sz="2400" dirty="0" smtClean="0"/>
              <a:t> ‘</a:t>
            </a:r>
            <a:r>
              <a:rPr lang="en-GB" sz="2400" dirty="0" err="1" smtClean="0"/>
              <a:t>Caballo</a:t>
            </a:r>
            <a:r>
              <a:rPr lang="en-GB" sz="2400" dirty="0" smtClean="0"/>
              <a:t>’  no </a:t>
            </a:r>
            <a:r>
              <a:rPr lang="en-GB" sz="2400" dirty="0" err="1" smtClean="0"/>
              <a:t>es</a:t>
            </a:r>
            <a:r>
              <a:rPr lang="en-GB" sz="2400" dirty="0" smtClean="0"/>
              <a:t> </a:t>
            </a:r>
            <a:r>
              <a:rPr lang="en-GB" sz="2400" dirty="0" err="1" smtClean="0"/>
              <a:t>igual</a:t>
            </a:r>
            <a:r>
              <a:rPr lang="en-GB" sz="2400" dirty="0" smtClean="0"/>
              <a:t> a ‘</a:t>
            </a:r>
            <a:r>
              <a:rPr lang="en-GB" sz="2400" dirty="0" err="1" smtClean="0"/>
              <a:t>caballo</a:t>
            </a:r>
            <a:r>
              <a:rPr lang="en-GB" sz="2400" dirty="0" smtClean="0"/>
              <a:t>’</a:t>
            </a:r>
          </a:p>
          <a:p>
            <a:pPr>
              <a:buFontTx/>
              <a:buNone/>
            </a:pPr>
            <a:endParaRPr lang="en-US" sz="1200" dirty="0" smtClean="0"/>
          </a:p>
          <a:p>
            <a:pPr>
              <a:buFontTx/>
              <a:buNone/>
            </a:pPr>
            <a:r>
              <a:rPr lang="en-US" sz="2400" dirty="0" smtClean="0"/>
              <a:t>Los </a:t>
            </a:r>
            <a:r>
              <a:rPr lang="en-US" sz="2400" dirty="0" err="1" smtClean="0"/>
              <a:t>valores</a:t>
            </a:r>
            <a:r>
              <a:rPr lang="en-US" sz="2400" dirty="0" smtClean="0"/>
              <a:t> Missing se </a:t>
            </a:r>
            <a:r>
              <a:rPr lang="en-US" sz="2400" dirty="0" err="1" smtClean="0"/>
              <a:t>representan</a:t>
            </a:r>
            <a:r>
              <a:rPr lang="en-US" sz="2400" dirty="0" smtClean="0"/>
              <a:t> </a:t>
            </a:r>
            <a:r>
              <a:rPr lang="en-US" sz="2400" dirty="0" err="1" smtClean="0"/>
              <a:t>por</a:t>
            </a:r>
            <a:r>
              <a:rPr lang="en-US" sz="2400" dirty="0" smtClean="0"/>
              <a:t> un </a:t>
            </a:r>
            <a:r>
              <a:rPr lang="en-US" sz="2400" dirty="0" err="1" smtClean="0"/>
              <a:t>blanco</a:t>
            </a:r>
            <a:endParaRPr lang="en-US" sz="2400" dirty="0" smtClean="0"/>
          </a:p>
          <a:p>
            <a:pPr>
              <a:buFontTx/>
              <a:buNone/>
            </a:pPr>
            <a:endParaRPr lang="en-US" sz="1200" dirty="0" smtClean="0"/>
          </a:p>
          <a:p>
            <a:pPr>
              <a:buFontTx/>
              <a:buNone/>
            </a:pPr>
            <a:r>
              <a:rPr lang="en-US" sz="2400" dirty="0" err="1" smtClean="0"/>
              <a:t>buena</a:t>
            </a:r>
            <a:r>
              <a:rPr lang="en-US" sz="2400" dirty="0" smtClean="0"/>
              <a:t> </a:t>
            </a:r>
            <a:r>
              <a:rPr lang="en-US" sz="2400" dirty="0" err="1" smtClean="0"/>
              <a:t>regla</a:t>
            </a:r>
            <a:r>
              <a:rPr lang="en-US" sz="2400" dirty="0" err="1" smtClean="0">
                <a:sym typeface="Wingdings" panose="05000000000000000000" pitchFamily="2" charset="2"/>
              </a:rPr>
              <a:t></a:t>
            </a:r>
            <a:r>
              <a:rPr lang="en-US" sz="2400" dirty="0" err="1" smtClean="0"/>
              <a:t>no</a:t>
            </a:r>
            <a:r>
              <a:rPr lang="en-US" sz="2400" dirty="0" smtClean="0"/>
              <a:t> </a:t>
            </a:r>
            <a:r>
              <a:rPr lang="en-US" sz="2400" dirty="0" err="1" smtClean="0"/>
              <a:t>usar</a:t>
            </a:r>
            <a:r>
              <a:rPr lang="en-US" sz="2400" dirty="0" smtClean="0"/>
              <a:t> variable </a:t>
            </a:r>
            <a:r>
              <a:rPr lang="en-US" sz="2400" dirty="0" err="1" smtClean="0"/>
              <a:t>carácter</a:t>
            </a:r>
            <a:r>
              <a:rPr lang="en-US" sz="2400" dirty="0" smtClean="0"/>
              <a:t> para </a:t>
            </a:r>
            <a:r>
              <a:rPr lang="en-US" sz="2400" dirty="0" err="1" smtClean="0"/>
              <a:t>guardar</a:t>
            </a:r>
            <a:r>
              <a:rPr lang="en-US" sz="2400" dirty="0" smtClean="0"/>
              <a:t> </a:t>
            </a:r>
            <a:r>
              <a:rPr lang="en-US" sz="2400" dirty="0" err="1" smtClean="0"/>
              <a:t>valores</a:t>
            </a:r>
            <a:r>
              <a:rPr lang="en-US" sz="2400" dirty="0" smtClean="0"/>
              <a:t> </a:t>
            </a:r>
            <a:r>
              <a:rPr lang="en-US" sz="2400" dirty="0" err="1" smtClean="0"/>
              <a:t>numéricos</a:t>
            </a:r>
            <a:r>
              <a:rPr lang="en-US" sz="2400" dirty="0" smtClean="0"/>
              <a:t>. </a:t>
            </a:r>
            <a:endParaRPr lang="en-GB" sz="2400" dirty="0" smtClean="0"/>
          </a:p>
        </p:txBody>
      </p:sp>
      <p:grpSp>
        <p:nvGrpSpPr>
          <p:cNvPr id="11" name="10 Grupo"/>
          <p:cNvGrpSpPr/>
          <p:nvPr/>
        </p:nvGrpSpPr>
        <p:grpSpPr>
          <a:xfrm>
            <a:off x="395536" y="4005064"/>
            <a:ext cx="8424936" cy="2574344"/>
            <a:chOff x="395536" y="4283656"/>
            <a:chExt cx="8424936" cy="2574344"/>
          </a:xfrm>
        </p:grpSpPr>
        <p:sp>
          <p:nvSpPr>
            <p:cNvPr id="3" name="2 Elipse"/>
            <p:cNvSpPr/>
            <p:nvPr/>
          </p:nvSpPr>
          <p:spPr>
            <a:xfrm>
              <a:off x="395536" y="4283656"/>
              <a:ext cx="370841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VALORES DE LAS VARIABLES CARÁCTER </a:t>
              </a:r>
              <a:endParaRPr lang="es-ES" dirty="0"/>
            </a:p>
          </p:txBody>
        </p:sp>
        <p:cxnSp>
          <p:nvCxnSpPr>
            <p:cNvPr id="6" name="5 Conector recto de flecha"/>
            <p:cNvCxnSpPr/>
            <p:nvPr/>
          </p:nvCxnSpPr>
          <p:spPr>
            <a:xfrm>
              <a:off x="4139952" y="5003736"/>
              <a:ext cx="1584176" cy="0"/>
            </a:xfrm>
            <a:prstGeom prst="straightConnector1">
              <a:avLst/>
            </a:prstGeom>
            <a:ln w="53975">
              <a:tailEnd type="arrow"/>
            </a:ln>
          </p:spPr>
          <p:style>
            <a:lnRef idx="1">
              <a:schemeClr val="accent1"/>
            </a:lnRef>
            <a:fillRef idx="0">
              <a:schemeClr val="accent1"/>
            </a:fillRef>
            <a:effectRef idx="0">
              <a:schemeClr val="accent1"/>
            </a:effectRef>
            <a:fontRef idx="minor">
              <a:schemeClr val="tx1"/>
            </a:fontRef>
          </p:style>
        </p:cxnSp>
        <p:sp>
          <p:nvSpPr>
            <p:cNvPr id="7" name="6 Rectángulo"/>
            <p:cNvSpPr/>
            <p:nvPr/>
          </p:nvSpPr>
          <p:spPr>
            <a:xfrm>
              <a:off x="5724128" y="4581128"/>
              <a:ext cx="309634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MAYUSCULAS # </a:t>
              </a:r>
              <a:r>
                <a:rPr lang="es-ES" dirty="0" err="1" smtClean="0"/>
                <a:t>minúsclas</a:t>
              </a:r>
              <a:endParaRPr lang="es-ES" dirty="0"/>
            </a:p>
          </p:txBody>
        </p:sp>
        <p:sp>
          <p:nvSpPr>
            <p:cNvPr id="8" name="7 Elipse"/>
            <p:cNvSpPr/>
            <p:nvPr/>
          </p:nvSpPr>
          <p:spPr>
            <a:xfrm>
              <a:off x="467544" y="5805264"/>
              <a:ext cx="3672408" cy="1052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Nombre de variables, sentencias, etc. (el Resto ) </a:t>
              </a:r>
              <a:endParaRPr lang="es-ES" dirty="0"/>
            </a:p>
          </p:txBody>
        </p:sp>
        <p:cxnSp>
          <p:nvCxnSpPr>
            <p:cNvPr id="9" name="8 Conector recto de flecha"/>
            <p:cNvCxnSpPr/>
            <p:nvPr/>
          </p:nvCxnSpPr>
          <p:spPr>
            <a:xfrm>
              <a:off x="4139952" y="6331632"/>
              <a:ext cx="1584176" cy="0"/>
            </a:xfrm>
            <a:prstGeom prst="straightConnector1">
              <a:avLst/>
            </a:prstGeom>
            <a:ln w="53975">
              <a:tailEnd type="arrow"/>
            </a:ln>
          </p:spPr>
          <p:style>
            <a:lnRef idx="1">
              <a:schemeClr val="accent1"/>
            </a:lnRef>
            <a:fillRef idx="0">
              <a:schemeClr val="accent1"/>
            </a:fillRef>
            <a:effectRef idx="0">
              <a:schemeClr val="accent1"/>
            </a:effectRef>
            <a:fontRef idx="minor">
              <a:schemeClr val="tx1"/>
            </a:fontRef>
          </p:style>
        </p:cxnSp>
        <p:sp>
          <p:nvSpPr>
            <p:cNvPr id="10" name="9 Rectángulo"/>
            <p:cNvSpPr/>
            <p:nvPr/>
          </p:nvSpPr>
          <p:spPr>
            <a:xfrm>
              <a:off x="5724128" y="5909024"/>
              <a:ext cx="309634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MAYUSCULAS  = minúsculas</a:t>
              </a:r>
              <a:endParaRPr lang="es-E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1124744"/>
          </a:xfrm>
          <a:solidFill>
            <a:schemeClr val="accent4">
              <a:lumMod val="40000"/>
              <a:lumOff val="60000"/>
            </a:schemeClr>
          </a:solidFill>
        </p:spPr>
        <p:txBody>
          <a:bodyPr/>
          <a:lstStyle/>
          <a:p>
            <a:r>
              <a:rPr lang="es-ES" dirty="0" smtClean="0"/>
              <a:t>Variables numéricas</a:t>
            </a:r>
            <a:endParaRPr lang="es-ES" dirty="0"/>
          </a:p>
        </p:txBody>
      </p:sp>
      <p:sp>
        <p:nvSpPr>
          <p:cNvPr id="3" name="2 CuadroTexto"/>
          <p:cNvSpPr txBox="1"/>
          <p:nvPr/>
        </p:nvSpPr>
        <p:spPr>
          <a:xfrm>
            <a:off x="611560" y="1484784"/>
            <a:ext cx="7632848" cy="2308324"/>
          </a:xfrm>
          <a:prstGeom prst="rect">
            <a:avLst/>
          </a:prstGeom>
          <a:noFill/>
        </p:spPr>
        <p:txBody>
          <a:bodyPr wrap="square" rtlCol="0">
            <a:spAutoFit/>
          </a:bodyPr>
          <a:lstStyle/>
          <a:p>
            <a:pPr marL="342900" indent="-342900">
              <a:buFont typeface="Wingdings" panose="05000000000000000000" pitchFamily="2" charset="2"/>
              <a:buChar char="q"/>
            </a:pPr>
            <a:r>
              <a:rPr lang="es-ES" sz="2400" dirty="0" smtClean="0"/>
              <a:t>Almacenar </a:t>
            </a:r>
            <a:r>
              <a:rPr lang="es-ES" sz="2400" dirty="0"/>
              <a:t>valores numéricos usando </a:t>
            </a:r>
            <a:r>
              <a:rPr lang="es-ES" sz="2400" dirty="0" smtClean="0"/>
              <a:t>punto </a:t>
            </a:r>
            <a:r>
              <a:rPr lang="es-ES" sz="2400" dirty="0"/>
              <a:t>flotante o representación </a:t>
            </a:r>
            <a:r>
              <a:rPr lang="es-ES" sz="2400" dirty="0" smtClean="0"/>
              <a:t>binaria.</a:t>
            </a:r>
          </a:p>
          <a:p>
            <a:pPr marL="342900" indent="-342900">
              <a:buFont typeface="Wingdings" panose="05000000000000000000" pitchFamily="2" charset="2"/>
              <a:buChar char="q"/>
            </a:pPr>
            <a:endParaRPr lang="es-ES" sz="2400" dirty="0" smtClean="0"/>
          </a:p>
          <a:p>
            <a:pPr marL="342900" indent="-342900">
              <a:buFont typeface="Wingdings" panose="05000000000000000000" pitchFamily="2" charset="2"/>
              <a:buChar char="q"/>
            </a:pPr>
            <a:r>
              <a:rPr lang="es-ES" sz="2400" dirty="0" smtClean="0"/>
              <a:t>Por defecto almacenan  </a:t>
            </a:r>
            <a:r>
              <a:rPr lang="es-ES" sz="2400" dirty="0"/>
              <a:t>8 </a:t>
            </a:r>
            <a:r>
              <a:rPr lang="es-ES" sz="2400" dirty="0" smtClean="0"/>
              <a:t>bytes</a:t>
            </a:r>
          </a:p>
          <a:p>
            <a:pPr marL="342900" indent="-342900">
              <a:buFont typeface="Wingdings" panose="05000000000000000000" pitchFamily="2" charset="2"/>
              <a:buChar char="q"/>
            </a:pPr>
            <a:endParaRPr lang="es-ES" sz="2400" dirty="0" smtClean="0"/>
          </a:p>
          <a:p>
            <a:pPr marL="342900" indent="-342900">
              <a:buFont typeface="Wingdings" panose="05000000000000000000" pitchFamily="2" charset="2"/>
              <a:buChar char="q"/>
            </a:pPr>
            <a:r>
              <a:rPr lang="es-ES" sz="2400" dirty="0" smtClean="0"/>
              <a:t>Pueden guardar 16 o 17  </a:t>
            </a:r>
            <a:r>
              <a:rPr lang="es-ES" sz="2400" dirty="0"/>
              <a:t>dígitos significativos.</a:t>
            </a:r>
          </a:p>
        </p:txBody>
      </p:sp>
    </p:spTree>
    <p:extLst>
      <p:ext uri="{BB962C8B-B14F-4D97-AF65-F5344CB8AC3E}">
        <p14:creationId xmlns:p14="http://schemas.microsoft.com/office/powerpoint/2010/main" xmlns="" val="3133600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4">
              <a:lumMod val="40000"/>
              <a:lumOff val="60000"/>
            </a:schemeClr>
          </a:solidFill>
        </p:spPr>
        <p:txBody>
          <a:bodyPr/>
          <a:lstStyle/>
          <a:p>
            <a:r>
              <a:rPr lang="es-ES" dirty="0" smtClean="0"/>
              <a:t>Variables numéricas especiales</a:t>
            </a:r>
            <a:endParaRPr lang="es-ES" dirty="0"/>
          </a:p>
        </p:txBody>
      </p:sp>
      <p:sp>
        <p:nvSpPr>
          <p:cNvPr id="3" name="2 CuadroTexto"/>
          <p:cNvSpPr txBox="1"/>
          <p:nvPr/>
        </p:nvSpPr>
        <p:spPr>
          <a:xfrm>
            <a:off x="683568" y="1340768"/>
            <a:ext cx="7632848" cy="3293209"/>
          </a:xfrm>
          <a:prstGeom prst="rect">
            <a:avLst/>
          </a:prstGeom>
          <a:noFill/>
        </p:spPr>
        <p:txBody>
          <a:bodyPr wrap="square" rtlCol="0">
            <a:spAutoFit/>
          </a:bodyPr>
          <a:lstStyle/>
          <a:p>
            <a:pPr>
              <a:spcAft>
                <a:spcPts val="1200"/>
              </a:spcAft>
              <a:buFont typeface="Arial" pitchFamily="34" charset="0"/>
              <a:buChar char="•"/>
            </a:pPr>
            <a:r>
              <a:rPr lang="es-ES" sz="2800" dirty="0" smtClean="0"/>
              <a:t> Una fecha es una variable numérica </a:t>
            </a:r>
          </a:p>
          <a:p>
            <a:pPr>
              <a:spcAft>
                <a:spcPts val="1200"/>
              </a:spcAft>
              <a:buFont typeface="Arial" pitchFamily="34" charset="0"/>
              <a:buChar char="•"/>
            </a:pPr>
            <a:r>
              <a:rPr lang="es-ES" sz="2800" dirty="0"/>
              <a:t> </a:t>
            </a:r>
            <a:r>
              <a:rPr lang="es-ES" sz="2800" dirty="0" smtClean="0"/>
              <a:t>Se guarda como el numero de </a:t>
            </a:r>
            <a:r>
              <a:rPr lang="es-ES" sz="2800" dirty="0" err="1" smtClean="0"/>
              <a:t>dias</a:t>
            </a:r>
            <a:r>
              <a:rPr lang="es-ES" sz="2800" dirty="0" smtClean="0"/>
              <a:t> entre el 1 enero de 1960 y una fecha especifica:</a:t>
            </a:r>
          </a:p>
          <a:p>
            <a:pPr>
              <a:spcAft>
                <a:spcPts val="1200"/>
              </a:spcAft>
              <a:buFont typeface="Arial" pitchFamily="34" charset="0"/>
              <a:buChar char="•"/>
            </a:pPr>
            <a:endParaRPr lang="es-ES" sz="2800" dirty="0"/>
          </a:p>
          <a:p>
            <a:pPr>
              <a:spcAft>
                <a:spcPts val="1200"/>
              </a:spcAft>
              <a:buFont typeface="Arial" pitchFamily="34" charset="0"/>
              <a:buChar char="•"/>
            </a:pPr>
            <a:endParaRPr lang="es-ES" sz="2800" dirty="0" smtClean="0"/>
          </a:p>
          <a:p>
            <a:pPr>
              <a:spcAft>
                <a:spcPts val="1200"/>
              </a:spcAft>
              <a:buFont typeface="Arial" pitchFamily="34" charset="0"/>
              <a:buChar char="•"/>
            </a:pPr>
            <a:endParaRPr lang="es-ES" sz="2800" dirty="0" smtClean="0"/>
          </a:p>
        </p:txBody>
      </p:sp>
      <p:grpSp>
        <p:nvGrpSpPr>
          <p:cNvPr id="4" name="3 Grupo"/>
          <p:cNvGrpSpPr/>
          <p:nvPr/>
        </p:nvGrpSpPr>
        <p:grpSpPr>
          <a:xfrm>
            <a:off x="616024" y="3072408"/>
            <a:ext cx="7772400" cy="3236912"/>
            <a:chOff x="679050" y="1798638"/>
            <a:chExt cx="7772400" cy="3236912"/>
          </a:xfrm>
        </p:grpSpPr>
        <p:sp>
          <p:nvSpPr>
            <p:cNvPr id="5" name="Rectangle 4"/>
            <p:cNvSpPr>
              <a:spLocks noChangeArrowheads="1"/>
            </p:cNvSpPr>
            <p:nvPr/>
          </p:nvSpPr>
          <p:spPr bwMode="auto">
            <a:xfrm>
              <a:off x="679050" y="1798638"/>
              <a:ext cx="7772400" cy="3236912"/>
            </a:xfrm>
            <a:prstGeom prst="rect">
              <a:avLst/>
            </a:prstGeom>
            <a:solidFill>
              <a:srgbClr val="EAEAEA"/>
            </a:solidFill>
            <a:ln w="38100">
              <a:solidFill>
                <a:srgbClr val="000000"/>
              </a:solidFill>
              <a:miter lim="800000"/>
              <a:headEnd type="none" w="med" len="lg"/>
              <a:tailEnd type="none" w="med" len="lg"/>
            </a:ln>
          </p:spPr>
          <p:txBody>
            <a:bodyPr wrap="none" lIns="88900" tIns="88900" rIns="88900" bIns="88900" anchor="ctr"/>
            <a:lstStyle/>
            <a:p>
              <a:endParaRPr lang="en-US" dirty="0"/>
            </a:p>
          </p:txBody>
        </p:sp>
        <p:sp>
          <p:nvSpPr>
            <p:cNvPr id="6" name="Text Box 5"/>
            <p:cNvSpPr txBox="1">
              <a:spLocks noChangeArrowheads="1"/>
            </p:cNvSpPr>
            <p:nvPr/>
          </p:nvSpPr>
          <p:spPr bwMode="auto">
            <a:xfrm>
              <a:off x="1679575" y="1944688"/>
              <a:ext cx="5561013" cy="292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ctr"/>
              <a:r>
                <a:rPr lang="en-US" sz="2000" dirty="0">
                  <a:solidFill>
                    <a:schemeClr val="tx2"/>
                  </a:solidFill>
                </a:rPr>
                <a:t>01JAN1959          01JAN1960          01JAN1961</a:t>
              </a:r>
            </a:p>
            <a:p>
              <a:pPr algn="ctr"/>
              <a:endParaRPr lang="en-US" sz="2000" dirty="0">
                <a:solidFill>
                  <a:schemeClr val="tx2"/>
                </a:solidFill>
              </a:endParaRPr>
            </a:p>
            <a:p>
              <a:pPr algn="ctr"/>
              <a:endParaRPr lang="en-US" sz="2000" b="1" dirty="0">
                <a:solidFill>
                  <a:schemeClr val="tx2"/>
                </a:solidFill>
              </a:endParaRPr>
            </a:p>
            <a:p>
              <a:pPr algn="ctr"/>
              <a:endParaRPr lang="en-US" sz="2000" b="1" dirty="0">
                <a:solidFill>
                  <a:schemeClr val="tx2"/>
                </a:solidFill>
              </a:endParaRPr>
            </a:p>
            <a:p>
              <a:pPr algn="ctr"/>
              <a:r>
                <a:rPr lang="en-US" sz="2000" dirty="0">
                  <a:solidFill>
                    <a:schemeClr val="tx2"/>
                  </a:solidFill>
                </a:rPr>
                <a:t>-365                          0                         366</a:t>
              </a:r>
            </a:p>
            <a:p>
              <a:pPr algn="ctr"/>
              <a:endParaRPr lang="en-US" sz="2000" b="1" dirty="0">
                <a:solidFill>
                  <a:schemeClr val="tx2"/>
                </a:solidFill>
              </a:endParaRPr>
            </a:p>
            <a:p>
              <a:pPr algn="ctr"/>
              <a:endParaRPr lang="en-US" sz="2000" b="1" dirty="0">
                <a:solidFill>
                  <a:schemeClr val="tx2"/>
                </a:solidFill>
              </a:endParaRPr>
            </a:p>
            <a:p>
              <a:pPr algn="ctr"/>
              <a:endParaRPr lang="en-US" sz="2000" b="1" dirty="0">
                <a:solidFill>
                  <a:schemeClr val="tx2"/>
                </a:solidFill>
              </a:endParaRPr>
            </a:p>
            <a:p>
              <a:pPr algn="ctr"/>
              <a:r>
                <a:rPr lang="en-US" sz="2000" dirty="0">
                  <a:solidFill>
                    <a:schemeClr val="tx2"/>
                  </a:solidFill>
                </a:rPr>
                <a:t>01/01/1959           01/01/1960           01/01/1961</a:t>
              </a:r>
            </a:p>
          </p:txBody>
        </p:sp>
        <p:sp>
          <p:nvSpPr>
            <p:cNvPr id="7" name="Line 6"/>
            <p:cNvSpPr>
              <a:spLocks noChangeShapeType="1"/>
            </p:cNvSpPr>
            <p:nvPr/>
          </p:nvSpPr>
          <p:spPr bwMode="auto">
            <a:xfrm>
              <a:off x="2432843" y="2335213"/>
              <a:ext cx="0" cy="857250"/>
            </a:xfrm>
            <a:prstGeom prst="line">
              <a:avLst/>
            </a:prstGeom>
            <a:noFill/>
            <a:ln w="19050">
              <a:solidFill>
                <a:srgbClr val="000000"/>
              </a:solidFill>
              <a:round/>
              <a:headEnd type="none" w="med" len="lg"/>
              <a:tailEnd type="triangl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8" name="Line 7"/>
            <p:cNvSpPr>
              <a:spLocks noChangeShapeType="1"/>
            </p:cNvSpPr>
            <p:nvPr/>
          </p:nvSpPr>
          <p:spPr bwMode="auto">
            <a:xfrm flipH="1">
              <a:off x="4554044" y="2330450"/>
              <a:ext cx="0" cy="858838"/>
            </a:xfrm>
            <a:prstGeom prst="line">
              <a:avLst/>
            </a:prstGeom>
            <a:noFill/>
            <a:ln w="19050">
              <a:solidFill>
                <a:srgbClr val="000000"/>
              </a:solidFill>
              <a:round/>
              <a:headEnd type="none" w="med" len="lg"/>
              <a:tailEnd type="triangl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9" name="Line 8"/>
            <p:cNvSpPr>
              <a:spLocks noChangeShapeType="1"/>
            </p:cNvSpPr>
            <p:nvPr/>
          </p:nvSpPr>
          <p:spPr bwMode="auto">
            <a:xfrm>
              <a:off x="6566694" y="2330450"/>
              <a:ext cx="0" cy="860425"/>
            </a:xfrm>
            <a:prstGeom prst="line">
              <a:avLst/>
            </a:prstGeom>
            <a:noFill/>
            <a:ln w="19050">
              <a:solidFill>
                <a:srgbClr val="000000"/>
              </a:solidFill>
              <a:round/>
              <a:headEnd type="none" w="med" len="lg"/>
              <a:tailEnd type="triangl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0" name="Line 9"/>
            <p:cNvSpPr>
              <a:spLocks noChangeShapeType="1"/>
            </p:cNvSpPr>
            <p:nvPr/>
          </p:nvSpPr>
          <p:spPr bwMode="auto">
            <a:xfrm>
              <a:off x="2730500" y="3418881"/>
              <a:ext cx="1673225" cy="0"/>
            </a:xfrm>
            <a:prstGeom prst="line">
              <a:avLst/>
            </a:prstGeom>
            <a:noFill/>
            <a:ln w="19050">
              <a:solidFill>
                <a:srgbClr val="000000"/>
              </a:solidFill>
              <a:round/>
              <a:headEnd type="non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1" name="Line 10"/>
            <p:cNvSpPr>
              <a:spLocks noChangeShapeType="1"/>
            </p:cNvSpPr>
            <p:nvPr/>
          </p:nvSpPr>
          <p:spPr bwMode="auto">
            <a:xfrm>
              <a:off x="4725988" y="3418881"/>
              <a:ext cx="1560512" cy="0"/>
            </a:xfrm>
            <a:prstGeom prst="line">
              <a:avLst/>
            </a:prstGeom>
            <a:noFill/>
            <a:ln w="19050">
              <a:solidFill>
                <a:srgbClr val="000000"/>
              </a:solidFill>
              <a:round/>
              <a:headEnd type="non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2" name="Line 11"/>
            <p:cNvSpPr>
              <a:spLocks noChangeShapeType="1"/>
            </p:cNvSpPr>
            <p:nvPr/>
          </p:nvSpPr>
          <p:spPr bwMode="auto">
            <a:xfrm>
              <a:off x="1133475" y="3418881"/>
              <a:ext cx="915988" cy="0"/>
            </a:xfrm>
            <a:prstGeom prst="line">
              <a:avLst/>
            </a:prstGeom>
            <a:noFill/>
            <a:ln w="19050">
              <a:solidFill>
                <a:srgbClr val="000000"/>
              </a:solidFill>
              <a:round/>
              <a:headEnd type="triangl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3" name="Line 12"/>
            <p:cNvSpPr>
              <a:spLocks noChangeShapeType="1"/>
            </p:cNvSpPr>
            <p:nvPr/>
          </p:nvSpPr>
          <p:spPr bwMode="auto">
            <a:xfrm flipH="1">
              <a:off x="6864350" y="3418881"/>
              <a:ext cx="1041400" cy="0"/>
            </a:xfrm>
            <a:prstGeom prst="line">
              <a:avLst/>
            </a:prstGeom>
            <a:noFill/>
            <a:ln w="19050">
              <a:solidFill>
                <a:srgbClr val="000000"/>
              </a:solidFill>
              <a:round/>
              <a:headEnd type="triangl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4" name="Line 13"/>
            <p:cNvSpPr>
              <a:spLocks noChangeShapeType="1"/>
            </p:cNvSpPr>
            <p:nvPr/>
          </p:nvSpPr>
          <p:spPr bwMode="auto">
            <a:xfrm>
              <a:off x="3148806" y="2172494"/>
              <a:ext cx="533400" cy="0"/>
            </a:xfrm>
            <a:prstGeom prst="line">
              <a:avLst/>
            </a:prstGeom>
            <a:noFill/>
            <a:ln w="19050">
              <a:solidFill>
                <a:srgbClr val="000000"/>
              </a:solidFill>
              <a:round/>
              <a:headEnd type="non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5" name="Line 14"/>
            <p:cNvSpPr>
              <a:spLocks noChangeShapeType="1"/>
            </p:cNvSpPr>
            <p:nvPr/>
          </p:nvSpPr>
          <p:spPr bwMode="auto">
            <a:xfrm>
              <a:off x="5172869" y="2172494"/>
              <a:ext cx="603250" cy="0"/>
            </a:xfrm>
            <a:prstGeom prst="line">
              <a:avLst/>
            </a:prstGeom>
            <a:noFill/>
            <a:ln w="19050">
              <a:solidFill>
                <a:srgbClr val="000000"/>
              </a:solidFill>
              <a:round/>
              <a:headEnd type="non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6" name="Line 15"/>
            <p:cNvSpPr>
              <a:spLocks noChangeShapeType="1"/>
            </p:cNvSpPr>
            <p:nvPr/>
          </p:nvSpPr>
          <p:spPr bwMode="auto">
            <a:xfrm>
              <a:off x="1133475" y="2172494"/>
              <a:ext cx="536575" cy="0"/>
            </a:xfrm>
            <a:prstGeom prst="line">
              <a:avLst/>
            </a:prstGeom>
            <a:noFill/>
            <a:ln w="19050">
              <a:solidFill>
                <a:srgbClr val="000000"/>
              </a:solidFill>
              <a:round/>
              <a:headEnd type="triangl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7" name="Line 16"/>
            <p:cNvSpPr>
              <a:spLocks noChangeShapeType="1"/>
            </p:cNvSpPr>
            <p:nvPr/>
          </p:nvSpPr>
          <p:spPr bwMode="auto">
            <a:xfrm flipH="1">
              <a:off x="7229475" y="2172494"/>
              <a:ext cx="676275" cy="0"/>
            </a:xfrm>
            <a:prstGeom prst="line">
              <a:avLst/>
            </a:prstGeom>
            <a:noFill/>
            <a:ln w="19050">
              <a:solidFill>
                <a:srgbClr val="000000"/>
              </a:solidFill>
              <a:round/>
              <a:headEnd type="triangl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8" name="Line 17"/>
            <p:cNvSpPr>
              <a:spLocks noChangeShapeType="1"/>
            </p:cNvSpPr>
            <p:nvPr/>
          </p:nvSpPr>
          <p:spPr bwMode="auto">
            <a:xfrm>
              <a:off x="3148806" y="4631531"/>
              <a:ext cx="533400" cy="0"/>
            </a:xfrm>
            <a:prstGeom prst="line">
              <a:avLst/>
            </a:prstGeom>
            <a:noFill/>
            <a:ln w="19050">
              <a:solidFill>
                <a:srgbClr val="000000"/>
              </a:solidFill>
              <a:round/>
              <a:headEnd type="non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19" name="Line 18"/>
            <p:cNvSpPr>
              <a:spLocks noChangeShapeType="1"/>
            </p:cNvSpPr>
            <p:nvPr/>
          </p:nvSpPr>
          <p:spPr bwMode="auto">
            <a:xfrm>
              <a:off x="5172869" y="4631531"/>
              <a:ext cx="603250" cy="0"/>
            </a:xfrm>
            <a:prstGeom prst="line">
              <a:avLst/>
            </a:prstGeom>
            <a:noFill/>
            <a:ln w="19050">
              <a:solidFill>
                <a:srgbClr val="000000"/>
              </a:solidFill>
              <a:round/>
              <a:headEnd type="non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20" name="Line 19"/>
            <p:cNvSpPr>
              <a:spLocks noChangeShapeType="1"/>
            </p:cNvSpPr>
            <p:nvPr/>
          </p:nvSpPr>
          <p:spPr bwMode="auto">
            <a:xfrm>
              <a:off x="1133475" y="4631531"/>
              <a:ext cx="536575" cy="0"/>
            </a:xfrm>
            <a:prstGeom prst="line">
              <a:avLst/>
            </a:prstGeom>
            <a:noFill/>
            <a:ln w="19050">
              <a:solidFill>
                <a:srgbClr val="000000"/>
              </a:solidFill>
              <a:round/>
              <a:headEnd type="triangl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21" name="Line 20"/>
            <p:cNvSpPr>
              <a:spLocks noChangeShapeType="1"/>
            </p:cNvSpPr>
            <p:nvPr/>
          </p:nvSpPr>
          <p:spPr bwMode="auto">
            <a:xfrm flipH="1">
              <a:off x="7229475" y="4631531"/>
              <a:ext cx="676275" cy="0"/>
            </a:xfrm>
            <a:prstGeom prst="line">
              <a:avLst/>
            </a:prstGeom>
            <a:noFill/>
            <a:ln w="19050">
              <a:solidFill>
                <a:srgbClr val="000000"/>
              </a:solidFill>
              <a:round/>
              <a:headEnd type="triangle" w="med" len="lg"/>
              <a:tailEnd type="non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22" name="Line 21"/>
            <p:cNvSpPr>
              <a:spLocks noChangeShapeType="1"/>
            </p:cNvSpPr>
            <p:nvPr/>
          </p:nvSpPr>
          <p:spPr bwMode="auto">
            <a:xfrm>
              <a:off x="2432843" y="3584575"/>
              <a:ext cx="0" cy="857250"/>
            </a:xfrm>
            <a:prstGeom prst="line">
              <a:avLst/>
            </a:prstGeom>
            <a:noFill/>
            <a:ln w="19050">
              <a:solidFill>
                <a:srgbClr val="000000"/>
              </a:solidFill>
              <a:round/>
              <a:headEnd type="none" w="med" len="lg"/>
              <a:tailEnd type="triangl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23" name="Line 23"/>
            <p:cNvSpPr>
              <a:spLocks noChangeShapeType="1"/>
            </p:cNvSpPr>
            <p:nvPr/>
          </p:nvSpPr>
          <p:spPr bwMode="auto">
            <a:xfrm>
              <a:off x="6566694" y="3579813"/>
              <a:ext cx="0" cy="860425"/>
            </a:xfrm>
            <a:prstGeom prst="line">
              <a:avLst/>
            </a:prstGeom>
            <a:noFill/>
            <a:ln w="19050">
              <a:solidFill>
                <a:srgbClr val="000000"/>
              </a:solidFill>
              <a:round/>
              <a:headEnd type="none" w="med" len="lg"/>
              <a:tailEnd type="triangl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24" name="Text Box 24"/>
            <p:cNvSpPr txBox="1">
              <a:spLocks noChangeArrowheads="1"/>
            </p:cNvSpPr>
            <p:nvPr/>
          </p:nvSpPr>
          <p:spPr bwMode="auto">
            <a:xfrm>
              <a:off x="2988906" y="3931304"/>
              <a:ext cx="1362552" cy="5488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dirty="0" err="1" smtClean="0"/>
                <a:t>visualiza</a:t>
              </a:r>
              <a:endParaRPr lang="en-US" dirty="0"/>
            </a:p>
          </p:txBody>
        </p:sp>
        <p:sp>
          <p:nvSpPr>
            <p:cNvPr id="25" name="Text Box 25"/>
            <p:cNvSpPr txBox="1">
              <a:spLocks noChangeArrowheads="1"/>
            </p:cNvSpPr>
            <p:nvPr/>
          </p:nvSpPr>
          <p:spPr bwMode="auto">
            <a:xfrm>
              <a:off x="2883888" y="2851150"/>
              <a:ext cx="1601400" cy="5488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ctr"/>
              <a:r>
                <a:rPr lang="en-US" dirty="0" err="1" smtClean="0"/>
                <a:t>almacena</a:t>
              </a:r>
              <a:r>
                <a:rPr lang="en-US" dirty="0" smtClean="0"/>
                <a:t> </a:t>
              </a:r>
              <a:endParaRPr lang="en-US" dirty="0"/>
            </a:p>
          </p:txBody>
        </p:sp>
      </p:grpSp>
    </p:spTree>
    <p:extLst>
      <p:ext uri="{BB962C8B-B14F-4D97-AF65-F5344CB8AC3E}">
        <p14:creationId xmlns:p14="http://schemas.microsoft.com/office/powerpoint/2010/main" xmlns="" val="21106927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4">
              <a:lumMod val="40000"/>
              <a:lumOff val="60000"/>
            </a:schemeClr>
          </a:solidFill>
        </p:spPr>
        <p:txBody>
          <a:bodyPr/>
          <a:lstStyle/>
          <a:p>
            <a:r>
              <a:rPr lang="es-ES" dirty="0" smtClean="0"/>
              <a:t>Variables numéricas especiales</a:t>
            </a:r>
            <a:endParaRPr lang="es-ES" dirty="0"/>
          </a:p>
        </p:txBody>
      </p:sp>
      <p:sp>
        <p:nvSpPr>
          <p:cNvPr id="3" name="2 CuadroTexto"/>
          <p:cNvSpPr txBox="1"/>
          <p:nvPr/>
        </p:nvSpPr>
        <p:spPr>
          <a:xfrm>
            <a:off x="683568" y="1340768"/>
            <a:ext cx="7632848" cy="3847207"/>
          </a:xfrm>
          <a:prstGeom prst="rect">
            <a:avLst/>
          </a:prstGeom>
          <a:noFill/>
        </p:spPr>
        <p:txBody>
          <a:bodyPr wrap="square" rtlCol="0">
            <a:spAutoFit/>
          </a:bodyPr>
          <a:lstStyle/>
          <a:p>
            <a:pPr>
              <a:spcAft>
                <a:spcPts val="1200"/>
              </a:spcAft>
              <a:buFont typeface="Arial" pitchFamily="34" charset="0"/>
              <a:buChar char="•"/>
            </a:pPr>
            <a:r>
              <a:rPr lang="es-ES" sz="2800" dirty="0" smtClean="0"/>
              <a:t>La fecha-tiempo  (date-time) también es un numero especial. El 0 se corresponde con 1 de enero de 1960 a las 00 horas 00 minutos 00 segundos.</a:t>
            </a:r>
          </a:p>
          <a:p>
            <a:pPr>
              <a:spcAft>
                <a:spcPts val="1200"/>
              </a:spcAft>
              <a:buFont typeface="Arial" pitchFamily="34" charset="0"/>
              <a:buChar char="•"/>
            </a:pPr>
            <a:r>
              <a:rPr lang="es-ES" sz="2800" dirty="0" smtClean="0"/>
              <a:t> los tiempos (time) dan comienzo a las 00 horas. </a:t>
            </a:r>
          </a:p>
          <a:p>
            <a:pPr>
              <a:spcAft>
                <a:spcPts val="1200"/>
              </a:spcAft>
              <a:buFont typeface="Arial" pitchFamily="34" charset="0"/>
              <a:buChar char="•"/>
            </a:pPr>
            <a:r>
              <a:rPr lang="es-ES" sz="2800" dirty="0" smtClean="0"/>
              <a:t>A partir de esta información los formatos son los que deciden como se guardan o se leen estos valores</a:t>
            </a:r>
            <a:endParaRPr lang="es-E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chemeClr val="accent4">
              <a:lumMod val="40000"/>
              <a:lumOff val="60000"/>
            </a:schemeClr>
          </a:solidFill>
        </p:spPr>
        <p:txBody>
          <a:bodyPr/>
          <a:lstStyle/>
          <a:p>
            <a:r>
              <a:rPr lang="es-ES" dirty="0" smtClean="0"/>
              <a:t>Valores date, time, </a:t>
            </a:r>
            <a:r>
              <a:rPr lang="es-ES" dirty="0" err="1" smtClean="0"/>
              <a:t>datetime</a:t>
            </a:r>
            <a:endParaRPr lang="es-ES" dirty="0"/>
          </a:p>
        </p:txBody>
      </p:sp>
      <p:pic>
        <p:nvPicPr>
          <p:cNvPr id="19460" name="Picture 4"/>
          <p:cNvPicPr>
            <a:picLocks noChangeAspect="1" noChangeArrowheads="1"/>
          </p:cNvPicPr>
          <p:nvPr/>
        </p:nvPicPr>
        <p:blipFill>
          <a:blip r:embed="rId2" cstate="print"/>
          <a:srcRect/>
          <a:stretch>
            <a:fillRect/>
          </a:stretch>
        </p:blipFill>
        <p:spPr bwMode="auto">
          <a:xfrm>
            <a:off x="755576" y="1196752"/>
            <a:ext cx="6696744" cy="3023424"/>
          </a:xfrm>
          <a:prstGeom prst="rect">
            <a:avLst/>
          </a:prstGeom>
          <a:noFill/>
          <a:ln w="9525">
            <a:noFill/>
            <a:miter lim="800000"/>
            <a:headEnd/>
            <a:tailEnd/>
          </a:ln>
        </p:spPr>
      </p:pic>
      <p:pic>
        <p:nvPicPr>
          <p:cNvPr id="19461" name="Picture 5"/>
          <p:cNvPicPr>
            <a:picLocks noChangeAspect="1" noChangeArrowheads="1"/>
          </p:cNvPicPr>
          <p:nvPr/>
        </p:nvPicPr>
        <p:blipFill>
          <a:blip r:embed="rId3" cstate="print"/>
          <a:srcRect/>
          <a:stretch>
            <a:fillRect/>
          </a:stretch>
        </p:blipFill>
        <p:spPr bwMode="auto">
          <a:xfrm>
            <a:off x="1115616" y="4365104"/>
            <a:ext cx="6704686" cy="1944216"/>
          </a:xfrm>
          <a:prstGeom prst="rect">
            <a:avLst/>
          </a:prstGeom>
          <a:noFill/>
          <a:ln w="9525">
            <a:noFill/>
            <a:miter lim="800000"/>
            <a:headEnd/>
            <a:tailEnd/>
          </a:ln>
        </p:spPr>
      </p:pic>
      <p:cxnSp>
        <p:nvCxnSpPr>
          <p:cNvPr id="9" name="8 Conector recto"/>
          <p:cNvCxnSpPr/>
          <p:nvPr/>
        </p:nvCxnSpPr>
        <p:spPr>
          <a:xfrm>
            <a:off x="323528" y="4293096"/>
            <a:ext cx="856895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6856" y="-27384"/>
            <a:ext cx="8229600" cy="432048"/>
          </a:xfrm>
          <a:solidFill>
            <a:schemeClr val="accent4">
              <a:lumMod val="40000"/>
              <a:lumOff val="60000"/>
            </a:schemeClr>
          </a:solidFill>
        </p:spPr>
        <p:txBody>
          <a:bodyPr>
            <a:normAutofit fontScale="90000"/>
          </a:bodyPr>
          <a:lstStyle/>
          <a:p>
            <a:r>
              <a:rPr lang="es-ES" dirty="0" smtClean="0"/>
              <a:t>VIEWTABLE</a:t>
            </a:r>
            <a:endParaRPr lang="es-ES" dirty="0"/>
          </a:p>
        </p:txBody>
      </p:sp>
      <p:pic>
        <p:nvPicPr>
          <p:cNvPr id="22532" name="Picture 4"/>
          <p:cNvPicPr>
            <a:picLocks noChangeAspect="1" noChangeArrowheads="1"/>
          </p:cNvPicPr>
          <p:nvPr/>
        </p:nvPicPr>
        <p:blipFill>
          <a:blip r:embed="rId2" cstate="print"/>
          <a:srcRect/>
          <a:stretch>
            <a:fillRect/>
          </a:stretch>
        </p:blipFill>
        <p:spPr bwMode="auto">
          <a:xfrm>
            <a:off x="5506630" y="3798819"/>
            <a:ext cx="2610167" cy="2090985"/>
          </a:xfrm>
          <a:prstGeom prst="rect">
            <a:avLst/>
          </a:prstGeom>
          <a:noFill/>
          <a:ln w="9525">
            <a:noFill/>
            <a:miter lim="800000"/>
            <a:headEnd/>
            <a:tailEnd/>
          </a:ln>
        </p:spPr>
      </p:pic>
      <p:pic>
        <p:nvPicPr>
          <p:cNvPr id="4"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0383" r="30383"/>
          <a:stretch/>
        </p:blipFill>
        <p:spPr bwMode="auto">
          <a:xfrm>
            <a:off x="-792088" y="404664"/>
            <a:ext cx="2843808" cy="638621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8" name="Picture 3"/>
          <p:cNvPicPr>
            <a:picLocks noChangeAspect="1" noChangeArrowheads="1"/>
          </p:cNvPicPr>
          <p:nvPr/>
        </p:nvPicPr>
        <p:blipFill>
          <a:blip r:embed="rId4" cstate="print"/>
          <a:srcRect/>
          <a:stretch>
            <a:fillRect/>
          </a:stretch>
        </p:blipFill>
        <p:spPr bwMode="auto">
          <a:xfrm>
            <a:off x="2248218" y="3128448"/>
            <a:ext cx="2599976" cy="3431726"/>
          </a:xfrm>
          <a:prstGeom prst="rect">
            <a:avLst/>
          </a:prstGeom>
          <a:noFill/>
          <a:ln w="9525">
            <a:noFill/>
            <a:miter lim="800000"/>
            <a:headEnd/>
            <a:tailEnd/>
          </a:ln>
        </p:spPr>
      </p:pic>
      <p:cxnSp>
        <p:nvCxnSpPr>
          <p:cNvPr id="6" name="5 Conector recto de flecha"/>
          <p:cNvCxnSpPr/>
          <p:nvPr/>
        </p:nvCxnSpPr>
        <p:spPr>
          <a:xfrm flipH="1">
            <a:off x="1259632" y="6093296"/>
            <a:ext cx="504056" cy="382352"/>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flipH="1">
            <a:off x="4103948" y="5445224"/>
            <a:ext cx="504056" cy="382352"/>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flipH="1">
            <a:off x="7446411" y="4005064"/>
            <a:ext cx="504056" cy="382352"/>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7" name="Picture 2"/>
          <p:cNvPicPr>
            <a:picLocks noChangeAspect="1" noChangeArrowheads="1"/>
          </p:cNvPicPr>
          <p:nvPr/>
        </p:nvPicPr>
        <p:blipFill>
          <a:blip r:embed="rId5" cstate="print"/>
          <a:srcRect/>
          <a:stretch>
            <a:fillRect/>
          </a:stretch>
        </p:blipFill>
        <p:spPr bwMode="auto">
          <a:xfrm>
            <a:off x="107504" y="836712"/>
            <a:ext cx="1907704" cy="2376264"/>
          </a:xfrm>
          <a:prstGeom prst="rect">
            <a:avLst/>
          </a:prstGeom>
          <a:noFill/>
          <a:ln w="9525">
            <a:noFill/>
            <a:miter lim="800000"/>
            <a:headEnd/>
            <a:tailEnd/>
          </a:ln>
        </p:spPr>
      </p:pic>
      <p:cxnSp>
        <p:nvCxnSpPr>
          <p:cNvPr id="18" name="17 Conector recto de flecha"/>
          <p:cNvCxnSpPr/>
          <p:nvPr/>
        </p:nvCxnSpPr>
        <p:spPr>
          <a:xfrm flipH="1">
            <a:off x="678049" y="1096967"/>
            <a:ext cx="504056" cy="382352"/>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3"/>
          <p:cNvSpPr txBox="1">
            <a:spLocks noChangeArrowheads="1"/>
          </p:cNvSpPr>
          <p:nvPr/>
        </p:nvSpPr>
        <p:spPr>
          <a:xfrm>
            <a:off x="1907704" y="476672"/>
            <a:ext cx="7128792" cy="4495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smtClean="0">
                <a:ln>
                  <a:noFill/>
                </a:ln>
                <a:solidFill>
                  <a:schemeClr val="tx1"/>
                </a:solidFill>
                <a:effectLst/>
                <a:uLnTx/>
                <a:uFillTx/>
              </a:rPr>
              <a:t>La </a:t>
            </a:r>
            <a:r>
              <a:rPr kumimoji="0" lang="en-GB" sz="2200" b="0" i="0" u="none" strike="noStrike" kern="1200" cap="none" spc="0" normalizeH="0" baseline="0" noProof="0" dirty="0" err="1" smtClean="0">
                <a:ln>
                  <a:noFill/>
                </a:ln>
                <a:solidFill>
                  <a:schemeClr val="tx1"/>
                </a:solidFill>
                <a:effectLst/>
                <a:uLnTx/>
                <a:uFillTx/>
              </a:rPr>
              <a:t>Viewtable</a:t>
            </a:r>
            <a:r>
              <a:rPr kumimoji="0" lang="en-GB" sz="2200" b="0" i="0" u="none" strike="noStrike" kern="1200" cap="none" spc="0" normalizeH="0" baseline="0" noProof="0" dirty="0" smtClean="0">
                <a:ln>
                  <a:noFill/>
                </a:ln>
                <a:solidFill>
                  <a:schemeClr val="tx1"/>
                </a:solidFill>
                <a:effectLst/>
                <a:uLnTx/>
                <a:uFillTx/>
              </a:rPr>
              <a:t> </a:t>
            </a:r>
            <a:r>
              <a:rPr kumimoji="0" lang="en-GB" sz="2200" b="0" i="0" u="none" strike="noStrike" kern="1200" cap="none" spc="0" normalizeH="0" baseline="0" noProof="0" dirty="0" err="1" smtClean="0">
                <a:ln>
                  <a:noFill/>
                </a:ln>
                <a:solidFill>
                  <a:schemeClr val="tx1"/>
                </a:solidFill>
                <a:effectLst/>
                <a:uLnTx/>
                <a:uFillTx/>
              </a:rPr>
              <a:t>es</a:t>
            </a:r>
            <a:r>
              <a:rPr kumimoji="0" lang="en-GB" sz="2200" b="0" i="0" u="none" strike="noStrike" kern="1200" cap="none" spc="0" normalizeH="0" baseline="0" noProof="0" dirty="0" smtClean="0">
                <a:ln>
                  <a:noFill/>
                </a:ln>
                <a:solidFill>
                  <a:schemeClr val="tx1"/>
                </a:solidFill>
                <a:effectLst/>
                <a:uLnTx/>
                <a:uFillTx/>
              </a:rPr>
              <a:t> </a:t>
            </a:r>
            <a:r>
              <a:rPr kumimoji="0" lang="en-GB" sz="2200" b="0" i="0" u="none" strike="noStrike" kern="1200" cap="none" spc="0" normalizeH="0" baseline="0" noProof="0" dirty="0" err="1" smtClean="0">
                <a:ln>
                  <a:noFill/>
                </a:ln>
                <a:solidFill>
                  <a:schemeClr val="tx1"/>
                </a:solidFill>
                <a:effectLst/>
                <a:uLnTx/>
                <a:uFillTx/>
              </a:rPr>
              <a:t>una</a:t>
            </a:r>
            <a:r>
              <a:rPr kumimoji="0" lang="en-GB" sz="2200" b="0" i="0" u="none" strike="noStrike" kern="1200" cap="none" spc="0" normalizeH="0" baseline="0" noProof="0" dirty="0" smtClean="0">
                <a:ln>
                  <a:noFill/>
                </a:ln>
                <a:solidFill>
                  <a:schemeClr val="tx1"/>
                </a:solidFill>
                <a:effectLst/>
                <a:uLnTx/>
                <a:uFillTx/>
              </a:rPr>
              <a:t> forma </a:t>
            </a:r>
            <a:r>
              <a:rPr kumimoji="0" lang="en-GB" sz="2200" b="0" i="0" u="none" strike="noStrike" kern="1200" cap="none" spc="0" normalizeH="0" baseline="0" noProof="0" dirty="0" err="1" smtClean="0">
                <a:ln>
                  <a:noFill/>
                </a:ln>
                <a:solidFill>
                  <a:schemeClr val="tx1"/>
                </a:solidFill>
                <a:effectLst/>
                <a:uLnTx/>
                <a:uFillTx/>
              </a:rPr>
              <a:t>fácil</a:t>
            </a:r>
            <a:r>
              <a:rPr kumimoji="0" lang="en-GB" sz="2200" b="0" i="0" u="none" strike="noStrike" kern="1200" cap="none" spc="0" normalizeH="0" baseline="0" noProof="0" dirty="0" smtClean="0">
                <a:ln>
                  <a:noFill/>
                </a:ln>
                <a:solidFill>
                  <a:schemeClr val="tx1"/>
                </a:solidFill>
                <a:effectLst/>
                <a:uLnTx/>
                <a:uFillTx/>
              </a:rPr>
              <a:t> de </a:t>
            </a:r>
            <a:r>
              <a:rPr kumimoji="0" lang="en-GB" sz="2200" b="0" i="0" u="none" strike="noStrike" kern="1200" cap="none" spc="0" normalizeH="0" baseline="0" noProof="0" dirty="0" err="1" smtClean="0">
                <a:ln>
                  <a:noFill/>
                </a:ln>
                <a:solidFill>
                  <a:schemeClr val="tx1"/>
                </a:solidFill>
                <a:effectLst/>
                <a:uLnTx/>
                <a:uFillTx/>
              </a:rPr>
              <a:t>acceder</a:t>
            </a:r>
            <a:r>
              <a:rPr kumimoji="0" lang="en-GB" sz="2200" b="0" i="0" u="none" strike="noStrike" kern="1200" cap="none" spc="0" normalizeH="0" baseline="0" noProof="0" dirty="0" smtClean="0">
                <a:ln>
                  <a:noFill/>
                </a:ln>
                <a:solidFill>
                  <a:schemeClr val="tx1"/>
                </a:solidFill>
                <a:effectLst/>
                <a:uLnTx/>
                <a:uFillTx/>
              </a:rPr>
              <a:t> a </a:t>
            </a:r>
            <a:r>
              <a:rPr kumimoji="0" lang="en-GB" sz="2200" b="0" i="0" u="none" strike="noStrike" kern="1200" cap="none" spc="0" normalizeH="0" baseline="0" noProof="0" dirty="0" err="1" smtClean="0">
                <a:ln>
                  <a:noFill/>
                </a:ln>
                <a:solidFill>
                  <a:schemeClr val="tx1"/>
                </a:solidFill>
                <a:effectLst/>
                <a:uLnTx/>
                <a:uFillTx/>
              </a:rPr>
              <a:t>cualquier</a:t>
            </a:r>
            <a:r>
              <a:rPr kumimoji="0" lang="en-GB" sz="2200" b="0" i="0" u="none" strike="noStrike" kern="1200" cap="none" spc="0" normalizeH="0" baseline="0" noProof="0" dirty="0" smtClean="0">
                <a:ln>
                  <a:noFill/>
                </a:ln>
                <a:solidFill>
                  <a:schemeClr val="tx1"/>
                </a:solidFill>
                <a:effectLst/>
                <a:uLnTx/>
                <a:uFillTx/>
              </a:rPr>
              <a:t> </a:t>
            </a:r>
            <a:r>
              <a:rPr kumimoji="0" lang="en-GB" sz="2200" b="0" i="0" u="none" strike="noStrike" kern="1200" cap="none" spc="0" normalizeH="0" baseline="0" noProof="0" dirty="0" err="1" smtClean="0">
                <a:ln>
                  <a:noFill/>
                </a:ln>
                <a:solidFill>
                  <a:schemeClr val="tx1"/>
                </a:solidFill>
                <a:effectLst/>
                <a:uLnTx/>
                <a:uFillTx/>
              </a:rPr>
              <a:t>conjunto</a:t>
            </a:r>
            <a:r>
              <a:rPr kumimoji="0" lang="en-GB" sz="2200" b="0" i="0" u="none" strike="noStrike" kern="1200" cap="none" spc="0" normalizeH="0" baseline="0" noProof="0" dirty="0" smtClean="0">
                <a:ln>
                  <a:noFill/>
                </a:ln>
                <a:solidFill>
                  <a:schemeClr val="tx1"/>
                </a:solidFill>
                <a:effectLst/>
                <a:uLnTx/>
                <a:uFillTx/>
              </a:rPr>
              <a:t> de </a:t>
            </a:r>
            <a:r>
              <a:rPr kumimoji="0" lang="en-GB" sz="2200" b="0" i="0" u="none" strike="noStrike" kern="1200" cap="none" spc="0" normalizeH="0" baseline="0" noProof="0" dirty="0" err="1" smtClean="0">
                <a:ln>
                  <a:noFill/>
                </a:ln>
                <a:solidFill>
                  <a:schemeClr val="tx1"/>
                </a:solidFill>
                <a:effectLst/>
                <a:uLnTx/>
                <a:uFillTx/>
              </a:rPr>
              <a:t>datos</a:t>
            </a:r>
            <a:r>
              <a:rPr kumimoji="0" lang="en-GB" sz="2200" b="0" i="0" u="none" strike="noStrike" kern="1200" cap="none" spc="0" normalizeH="0" baseline="0" noProof="0" dirty="0" smtClean="0">
                <a:ln>
                  <a:noFill/>
                </a:ln>
                <a:solidFill>
                  <a:schemeClr val="tx1"/>
                </a:solidFill>
                <a:effectLst/>
                <a:uLnTx/>
                <a:uFillTx/>
              </a:rPr>
              <a:t> sin </a:t>
            </a:r>
            <a:r>
              <a:rPr kumimoji="0" lang="en-GB" sz="2200" b="0" i="0" u="none" strike="noStrike" kern="1200" cap="none" spc="0" normalizeH="0" baseline="0" noProof="0" dirty="0" err="1" smtClean="0">
                <a:ln>
                  <a:noFill/>
                </a:ln>
                <a:solidFill>
                  <a:schemeClr val="tx1"/>
                </a:solidFill>
                <a:effectLst/>
                <a:uLnTx/>
                <a:uFillTx/>
              </a:rPr>
              <a:t>usar</a:t>
            </a:r>
            <a:r>
              <a:rPr kumimoji="0" lang="en-GB" sz="2200" b="0" i="0" u="none" strike="noStrike" kern="1200" cap="none" spc="0" normalizeH="0" baseline="0" noProof="0" dirty="0" smtClean="0">
                <a:ln>
                  <a:noFill/>
                </a:ln>
                <a:solidFill>
                  <a:schemeClr val="tx1"/>
                </a:solidFill>
                <a:effectLst/>
                <a:uLnTx/>
                <a:uFillTx/>
              </a:rPr>
              <a:t> </a:t>
            </a:r>
            <a:r>
              <a:rPr kumimoji="0" lang="en-GB" sz="2200" b="0" i="0" u="none" strike="noStrike" kern="1200" cap="none" spc="0" normalizeH="0" baseline="0" noProof="0" dirty="0" err="1" smtClean="0">
                <a:ln>
                  <a:noFill/>
                </a:ln>
                <a:solidFill>
                  <a:schemeClr val="tx1"/>
                </a:solidFill>
                <a:effectLst/>
                <a:uLnTx/>
                <a:uFillTx/>
              </a:rPr>
              <a:t>ningún</a:t>
            </a:r>
            <a:r>
              <a:rPr kumimoji="0" lang="en-GB" sz="2200" b="0" i="0" u="none" strike="noStrike" kern="1200" cap="none" spc="0" normalizeH="0" baseline="0" noProof="0" dirty="0" smtClean="0">
                <a:ln>
                  <a:noFill/>
                </a:ln>
                <a:solidFill>
                  <a:schemeClr val="tx1"/>
                </a:solidFill>
                <a:effectLst/>
                <a:uLnTx/>
                <a:uFillTx/>
              </a:rPr>
              <a:t> </a:t>
            </a:r>
            <a:r>
              <a:rPr kumimoji="0" lang="en-GB" sz="2200" b="0" i="0" u="none" strike="noStrike" kern="1200" cap="none" spc="0" normalizeH="0" baseline="0" noProof="0" dirty="0" err="1" smtClean="0">
                <a:ln>
                  <a:noFill/>
                </a:ln>
                <a:solidFill>
                  <a:schemeClr val="tx1"/>
                </a:solidFill>
                <a:effectLst/>
                <a:uLnTx/>
                <a:uFillTx/>
              </a:rPr>
              <a:t>tipo</a:t>
            </a:r>
            <a:r>
              <a:rPr kumimoji="0" lang="en-GB" sz="2200" b="0" i="0" u="none" strike="noStrike" kern="1200" cap="none" spc="0" normalizeH="0" baseline="0" noProof="0" dirty="0" smtClean="0">
                <a:ln>
                  <a:noFill/>
                </a:ln>
                <a:solidFill>
                  <a:schemeClr val="tx1"/>
                </a:solidFill>
                <a:effectLst/>
                <a:uLnTx/>
                <a:uFillTx/>
              </a:rPr>
              <a:t> de </a:t>
            </a:r>
            <a:r>
              <a:rPr kumimoji="0" lang="en-GB" sz="2200" b="0" i="0" u="none" strike="noStrike" kern="1200" cap="none" spc="0" normalizeH="0" baseline="0" noProof="0" dirty="0" err="1" smtClean="0">
                <a:ln>
                  <a:noFill/>
                </a:ln>
                <a:solidFill>
                  <a:schemeClr val="tx1"/>
                </a:solidFill>
                <a:effectLst/>
                <a:uLnTx/>
                <a:uFillTx/>
              </a:rPr>
              <a:t>código</a:t>
            </a:r>
            <a:r>
              <a:rPr kumimoji="0" lang="en-GB" sz="2200" b="0" i="0" u="none" strike="noStrike" kern="1200" cap="none" spc="0" normalizeH="0" baseline="0" noProof="0" dirty="0" smtClean="0">
                <a:ln>
                  <a:noFill/>
                </a:ln>
                <a:solidFill>
                  <a:schemeClr val="tx1"/>
                </a:solidFill>
                <a:effectLst/>
                <a:uLnTx/>
                <a:uFillTx/>
              </a:rPr>
              <a:t>.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smtClean="0">
                <a:ln>
                  <a:noFill/>
                </a:ln>
                <a:solidFill>
                  <a:schemeClr val="tx1"/>
                </a:solidFill>
                <a:effectLst/>
                <a:uLnTx/>
                <a:uFillTx/>
              </a:rPr>
              <a:t>Se </a:t>
            </a:r>
            <a:r>
              <a:rPr kumimoji="0" lang="en-GB" sz="2200" b="0" i="0" u="none" strike="noStrike" kern="1200" cap="none" spc="0" normalizeH="0" baseline="0" noProof="0" dirty="0" err="1" smtClean="0">
                <a:ln>
                  <a:noFill/>
                </a:ln>
                <a:solidFill>
                  <a:schemeClr val="tx1"/>
                </a:solidFill>
                <a:effectLst/>
                <a:uLnTx/>
                <a:uFillTx/>
              </a:rPr>
              <a:t>encuentra</a:t>
            </a:r>
            <a:r>
              <a:rPr kumimoji="0" lang="en-GB" sz="2200" b="0" i="0" u="none" strike="noStrike" kern="1200" cap="none" spc="0" normalizeH="0" baseline="0" noProof="0" dirty="0" smtClean="0">
                <a:ln>
                  <a:noFill/>
                </a:ln>
                <a:solidFill>
                  <a:schemeClr val="tx1"/>
                </a:solidFill>
                <a:effectLst/>
                <a:uLnTx/>
                <a:uFillTx/>
              </a:rPr>
              <a:t> en la parte</a:t>
            </a:r>
            <a:r>
              <a:rPr kumimoji="0" lang="en-GB" sz="2200" b="0" i="0" u="none" strike="noStrike" kern="1200" cap="none" spc="0" normalizeH="0" noProof="0" dirty="0" smtClean="0">
                <a:ln>
                  <a:noFill/>
                </a:ln>
                <a:solidFill>
                  <a:schemeClr val="tx1"/>
                </a:solidFill>
                <a:effectLst/>
                <a:uLnTx/>
                <a:uFillTx/>
              </a:rPr>
              <a:t> </a:t>
            </a:r>
            <a:r>
              <a:rPr kumimoji="0" lang="en-GB" sz="2200" b="0" i="0" u="none" strike="noStrike" kern="1200" cap="none" spc="0" normalizeH="0" noProof="0" dirty="0" err="1" smtClean="0">
                <a:ln>
                  <a:noFill/>
                </a:ln>
                <a:solidFill>
                  <a:schemeClr val="tx1"/>
                </a:solidFill>
                <a:effectLst/>
                <a:uLnTx/>
                <a:uFillTx/>
              </a:rPr>
              <a:t>izquierda</a:t>
            </a:r>
            <a:r>
              <a:rPr kumimoji="0" lang="en-GB" sz="2200" b="0" i="0" u="none" strike="noStrike" kern="1200" cap="none" spc="0" normalizeH="0" noProof="0" dirty="0" smtClean="0">
                <a:ln>
                  <a:noFill/>
                </a:ln>
                <a:solidFill>
                  <a:schemeClr val="tx1"/>
                </a:solidFill>
                <a:effectLst/>
                <a:uLnTx/>
                <a:uFillTx/>
              </a:rPr>
              <a:t> de la </a:t>
            </a:r>
            <a:r>
              <a:rPr lang="en-GB" sz="2200" dirty="0" err="1" smtClean="0"/>
              <a:t>ventana</a:t>
            </a:r>
            <a:r>
              <a:rPr lang="en-GB" sz="2200" dirty="0" smtClean="0"/>
              <a:t>, (</a:t>
            </a:r>
            <a:r>
              <a:rPr lang="en-GB" dirty="0"/>
              <a:t>Explorer Window</a:t>
            </a:r>
            <a:r>
              <a:rPr lang="en-GB" sz="2200" dirty="0" smtClean="0"/>
              <a:t>). Se </a:t>
            </a:r>
            <a:r>
              <a:rPr lang="en-GB" sz="2200" dirty="0" err="1" smtClean="0"/>
              <a:t>hace</a:t>
            </a:r>
            <a:r>
              <a:rPr lang="en-GB" sz="2200" dirty="0" smtClean="0"/>
              <a:t> click </a:t>
            </a:r>
            <a:r>
              <a:rPr lang="en-GB" sz="2200" dirty="0" err="1" smtClean="0"/>
              <a:t>en</a:t>
            </a:r>
            <a:r>
              <a:rPr lang="en-GB" sz="2200" dirty="0" smtClean="0"/>
              <a:t> </a:t>
            </a:r>
            <a:r>
              <a:rPr lang="en-GB" sz="2200" dirty="0" err="1" smtClean="0"/>
              <a:t>librerias</a:t>
            </a:r>
            <a:r>
              <a:rPr lang="en-GB" sz="2200" dirty="0" smtClean="0"/>
              <a:t>.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err="1" smtClean="0"/>
              <a:t>En</a:t>
            </a:r>
            <a:r>
              <a:rPr lang="en-GB" sz="2200" dirty="0" smtClean="0"/>
              <a:t> la </a:t>
            </a:r>
            <a:r>
              <a:rPr lang="en-GB" sz="2200" dirty="0" err="1" smtClean="0"/>
              <a:t>ventana</a:t>
            </a:r>
            <a:r>
              <a:rPr lang="en-GB" sz="2200" dirty="0" smtClean="0"/>
              <a:t> </a:t>
            </a:r>
            <a:r>
              <a:rPr lang="en-GB" sz="2200" b="1" i="1" dirty="0" err="1" smtClean="0"/>
              <a:t>Librerias</a:t>
            </a:r>
            <a:r>
              <a:rPr lang="en-GB" sz="2200" dirty="0" smtClean="0"/>
              <a:t> Se </a:t>
            </a:r>
            <a:r>
              <a:rPr lang="en-GB" sz="2200" dirty="0" err="1" smtClean="0"/>
              <a:t>hace</a:t>
            </a:r>
            <a:r>
              <a:rPr lang="en-GB" sz="2200" dirty="0" smtClean="0"/>
              <a:t> click </a:t>
            </a:r>
            <a:r>
              <a:rPr lang="en-GB" sz="2200" dirty="0" err="1" smtClean="0"/>
              <a:t>en</a:t>
            </a:r>
            <a:r>
              <a:rPr lang="en-GB" sz="2200" dirty="0" smtClean="0"/>
              <a:t> </a:t>
            </a:r>
            <a:r>
              <a:rPr lang="en-GB" sz="2200" dirty="0" err="1" smtClean="0"/>
              <a:t>aquella</a:t>
            </a:r>
            <a:r>
              <a:rPr lang="en-GB" sz="2200" dirty="0" smtClean="0"/>
              <a:t> </a:t>
            </a:r>
            <a:r>
              <a:rPr lang="en-GB" sz="2200" dirty="0" err="1" smtClean="0"/>
              <a:t>donde</a:t>
            </a:r>
            <a:r>
              <a:rPr lang="en-GB" sz="2200" dirty="0" smtClean="0"/>
              <a:t> se </a:t>
            </a:r>
            <a:r>
              <a:rPr lang="en-GB" sz="2200" dirty="0" err="1" smtClean="0"/>
              <a:t>encuentre</a:t>
            </a:r>
            <a:r>
              <a:rPr lang="en-GB" sz="2200" dirty="0" smtClean="0"/>
              <a:t> el </a:t>
            </a:r>
            <a:r>
              <a:rPr lang="en-GB" sz="2200" dirty="0" err="1" smtClean="0"/>
              <a:t>conjunto</a:t>
            </a:r>
            <a:r>
              <a:rPr lang="en-GB" sz="2200" dirty="0" smtClean="0"/>
              <a:t> de </a:t>
            </a:r>
            <a:r>
              <a:rPr lang="en-GB" sz="2200" dirty="0" err="1" smtClean="0"/>
              <a:t>datos</a:t>
            </a:r>
            <a:r>
              <a:rPr lang="en-GB" sz="2200" dirty="0" smtClean="0"/>
              <a:t>.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smtClean="0"/>
              <a:t>Se </a:t>
            </a:r>
            <a:r>
              <a:rPr lang="en-GB" sz="2200" dirty="0" err="1" smtClean="0"/>
              <a:t>hace</a:t>
            </a:r>
            <a:r>
              <a:rPr lang="en-GB" sz="2200" dirty="0" smtClean="0"/>
              <a:t> click en el </a:t>
            </a:r>
            <a:r>
              <a:rPr lang="en-GB" sz="2200" dirty="0" err="1" smtClean="0"/>
              <a:t>conjunto</a:t>
            </a:r>
            <a:r>
              <a:rPr lang="en-GB" sz="2200" dirty="0" smtClean="0"/>
              <a:t> de </a:t>
            </a:r>
            <a:r>
              <a:rPr lang="en-GB" sz="2200" dirty="0" err="1" smtClean="0"/>
              <a:t>datos</a:t>
            </a:r>
            <a:r>
              <a:rPr lang="en-GB" sz="2200" dirty="0" smtClean="0"/>
              <a:t> que se </a:t>
            </a:r>
            <a:r>
              <a:rPr lang="en-GB" sz="2200" dirty="0" err="1" smtClean="0"/>
              <a:t>quiera</a:t>
            </a:r>
            <a:r>
              <a:rPr lang="en-GB" sz="2200" dirty="0" smtClean="0"/>
              <a:t> </a:t>
            </a:r>
            <a:r>
              <a:rPr lang="en-GB" sz="2200" dirty="0" err="1" smtClean="0"/>
              <a:t>editar</a:t>
            </a:r>
            <a:r>
              <a:rPr lang="en-GB" sz="2200" dirty="0" smtClean="0"/>
              <a:t>.  </a:t>
            </a:r>
            <a:endParaRPr kumimoji="0" lang="en-GB" sz="2200" b="0" i="0" u="none" strike="noStrike" kern="1200" cap="none" spc="0" normalizeH="0" baseline="0" noProof="0" dirty="0" smtClean="0">
              <a:ln>
                <a:noFill/>
              </a:ln>
              <a:solidFill>
                <a:schemeClr val="tx1"/>
              </a:solidFill>
              <a:effectLst/>
              <a:uLnTx/>
              <a:uFillTx/>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5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760784"/>
          </a:xfrm>
          <a:solidFill>
            <a:schemeClr val="accent4">
              <a:lumMod val="40000"/>
              <a:lumOff val="60000"/>
            </a:schemeClr>
          </a:solidFill>
        </p:spPr>
        <p:txBody>
          <a:bodyPr>
            <a:normAutofit fontScale="90000"/>
          </a:bodyPr>
          <a:lstStyle/>
          <a:p>
            <a:r>
              <a:rPr lang="es-ES" dirty="0" smtClean="0"/>
              <a:t>VIEWTABLE</a:t>
            </a:r>
            <a:endParaRPr lang="es-ES" dirty="0"/>
          </a:p>
        </p:txBody>
      </p:sp>
      <p:sp>
        <p:nvSpPr>
          <p:cNvPr id="3" name="Rectangle 3"/>
          <p:cNvSpPr txBox="1">
            <a:spLocks noChangeArrowheads="1"/>
          </p:cNvSpPr>
          <p:nvPr/>
        </p:nvSpPr>
        <p:spPr>
          <a:xfrm>
            <a:off x="685800" y="733400"/>
            <a:ext cx="7918648" cy="4495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GB" sz="2400" dirty="0" err="1" smtClean="0"/>
              <a:t>Tiene</a:t>
            </a:r>
            <a:r>
              <a:rPr lang="en-GB" sz="2400" dirty="0" smtClean="0"/>
              <a:t> un </a:t>
            </a:r>
            <a:r>
              <a:rPr lang="en-GB" sz="2400" dirty="0" err="1" smtClean="0"/>
              <a:t>formato</a:t>
            </a:r>
            <a:r>
              <a:rPr lang="en-GB" sz="2400" dirty="0" smtClean="0"/>
              <a:t> similar al </a:t>
            </a:r>
            <a:r>
              <a:rPr kumimoji="0" lang="en-GB" sz="2400" b="0" i="0" u="none" strike="noStrike" kern="1200" cap="none" spc="0" normalizeH="0" baseline="0" noProof="0" dirty="0" smtClean="0">
                <a:ln>
                  <a:noFill/>
                </a:ln>
                <a:solidFill>
                  <a:schemeClr val="tx1"/>
                </a:solidFill>
                <a:effectLst/>
                <a:uLnTx/>
                <a:uFillTx/>
                <a:latin typeface="+mn-lt"/>
                <a:ea typeface="+mn-ea"/>
                <a:cs typeface="+mn-cs"/>
              </a:rPr>
              <a:t>EXCEL, con </a:t>
            </a:r>
            <a:r>
              <a:rPr kumimoji="0" lang="en-GB" sz="2400" b="0" i="0" u="none" strike="noStrike" kern="1200" cap="none" spc="0" normalizeH="0" baseline="0" noProof="0" dirty="0" err="1" smtClean="0">
                <a:ln>
                  <a:noFill/>
                </a:ln>
                <a:solidFill>
                  <a:schemeClr val="tx1"/>
                </a:solidFill>
                <a:effectLst/>
                <a:uLnTx/>
                <a:uFillTx/>
                <a:latin typeface="+mn-lt"/>
                <a:ea typeface="+mn-ea"/>
                <a:cs typeface="+mn-cs"/>
              </a:rPr>
              <a:t>celdas</a:t>
            </a:r>
            <a:r>
              <a:rPr kumimoji="0" lang="en-GB" sz="2400" b="0" i="0" u="none" strike="noStrike" kern="1200" cap="none" spc="0" normalizeH="0" baseline="0" noProof="0" dirty="0" smtClean="0">
                <a:ln>
                  <a:noFill/>
                </a:ln>
                <a:solidFill>
                  <a:schemeClr val="tx1"/>
                </a:solidFill>
                <a:effectLst/>
                <a:uLnTx/>
                <a:uFillTx/>
                <a:latin typeface="+mn-lt"/>
                <a:ea typeface="+mn-ea"/>
                <a:cs typeface="+mn-cs"/>
              </a:rPr>
              <a:t>,</a:t>
            </a:r>
            <a:r>
              <a:rPr kumimoji="0" lang="en-GB" sz="2400" b="0" i="0" u="none" strike="noStrike" kern="1200" cap="none" spc="0" normalizeH="0" noProof="0" dirty="0" smtClean="0">
                <a:ln>
                  <a:noFill/>
                </a:ln>
                <a:solidFill>
                  <a:schemeClr val="tx1"/>
                </a:solidFill>
                <a:effectLst/>
                <a:uLnTx/>
                <a:uFillTx/>
                <a:latin typeface="+mn-lt"/>
                <a:ea typeface="+mn-ea"/>
                <a:cs typeface="+mn-cs"/>
              </a:rPr>
              <a:t> </a:t>
            </a:r>
            <a:r>
              <a:rPr kumimoji="0" lang="en-GB" sz="2400" b="0" i="0" u="none" strike="noStrike" kern="1200" cap="none" spc="0" normalizeH="0" noProof="0" dirty="0" err="1" smtClean="0">
                <a:ln>
                  <a:noFill/>
                </a:ln>
                <a:solidFill>
                  <a:schemeClr val="tx1"/>
                </a:solidFill>
                <a:effectLst/>
                <a:uLnTx/>
                <a:uFillTx/>
                <a:latin typeface="+mn-lt"/>
                <a:ea typeface="+mn-ea"/>
                <a:cs typeface="+mn-cs"/>
              </a:rPr>
              <a:t>filas</a:t>
            </a:r>
            <a:r>
              <a:rPr kumimoji="0" lang="en-GB" sz="2400" b="0" i="0" u="none" strike="noStrike" kern="1200" cap="none" spc="0" normalizeH="0" noProof="0" dirty="0" smtClean="0">
                <a:ln>
                  <a:noFill/>
                </a:ln>
                <a:solidFill>
                  <a:schemeClr val="tx1"/>
                </a:solidFill>
                <a:effectLst/>
                <a:uLnTx/>
                <a:uFillTx/>
                <a:latin typeface="+mn-lt"/>
                <a:ea typeface="+mn-ea"/>
                <a:cs typeface="+mn-cs"/>
              </a:rPr>
              <a:t> y </a:t>
            </a:r>
            <a:r>
              <a:rPr kumimoji="0" lang="en-GB" sz="2400" b="0" i="0" u="none" strike="noStrike" kern="1200" cap="none" spc="0" normalizeH="0" noProof="0" dirty="0" err="1" smtClean="0">
                <a:ln>
                  <a:noFill/>
                </a:ln>
                <a:solidFill>
                  <a:schemeClr val="tx1"/>
                </a:solidFill>
                <a:effectLst/>
                <a:uLnTx/>
                <a:uFillTx/>
                <a:latin typeface="+mn-lt"/>
                <a:ea typeface="+mn-ea"/>
                <a:cs typeface="+mn-cs"/>
              </a:rPr>
              <a:t>columnas</a:t>
            </a:r>
            <a:r>
              <a:rPr kumimoji="0" lang="en-GB" sz="2400" b="0" i="0" u="none" strike="noStrike" kern="1200" cap="none" spc="0" normalizeH="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lang="en-GB" sz="2400" baseline="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lang="en-GB" sz="24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lang="en-GB" sz="2400" baseline="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lang="en-GB" sz="24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lang="en-GB" sz="2400" baseline="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GB" sz="2400" baseline="0" dirty="0" err="1" smtClean="0"/>
              <a:t>También</a:t>
            </a:r>
            <a:r>
              <a:rPr lang="en-GB" sz="2400" baseline="0" dirty="0" smtClean="0"/>
              <a:t> se accede </a:t>
            </a:r>
            <a:r>
              <a:rPr lang="en-GB" sz="2400" baseline="0" dirty="0" err="1" smtClean="0"/>
              <a:t>desde</a:t>
            </a:r>
            <a:r>
              <a:rPr lang="en-GB" sz="2400" baseline="0" dirty="0" smtClean="0"/>
              <a:t> la </a:t>
            </a:r>
            <a:r>
              <a:rPr lang="en-GB" sz="2400" baseline="0" dirty="0" err="1" smtClean="0"/>
              <a:t>línea</a:t>
            </a:r>
            <a:r>
              <a:rPr lang="en-GB" sz="2400" baseline="0" dirty="0" smtClean="0"/>
              <a:t> de </a:t>
            </a:r>
            <a:r>
              <a:rPr lang="en-GB" sz="2400" baseline="0" dirty="0" err="1" smtClean="0"/>
              <a:t>comando</a:t>
            </a:r>
            <a:r>
              <a:rPr lang="en-GB" sz="2400" baseline="0" dirty="0" smtClean="0"/>
              <a:t> </a:t>
            </a:r>
            <a:r>
              <a:rPr lang="en-GB" sz="2400" baseline="0" dirty="0" err="1" smtClean="0"/>
              <a:t>tecleando</a:t>
            </a:r>
            <a:r>
              <a:rPr lang="en-GB" sz="2400" baseline="0" dirty="0" smtClean="0"/>
              <a:t> VIEWTABLE.</a:t>
            </a:r>
            <a:r>
              <a:rPr lang="en-GB" sz="2400" dirty="0" smtClean="0"/>
              <a:t> </a:t>
            </a:r>
            <a:r>
              <a:rPr lang="en-GB" sz="2400" dirty="0" err="1" smtClean="0"/>
              <a:t>Podemos</a:t>
            </a:r>
            <a:r>
              <a:rPr lang="en-GB" sz="2400" dirty="0" smtClean="0"/>
              <a:t> </a:t>
            </a:r>
            <a:r>
              <a:rPr lang="en-GB" sz="2400" dirty="0" err="1" smtClean="0"/>
              <a:t>introducir</a:t>
            </a:r>
            <a:r>
              <a:rPr lang="en-GB" sz="2400" dirty="0" smtClean="0"/>
              <a:t> </a:t>
            </a:r>
            <a:r>
              <a:rPr lang="en-GB" sz="2400" dirty="0" err="1" smtClean="0"/>
              <a:t>datos</a:t>
            </a:r>
            <a:r>
              <a:rPr lang="en-GB" sz="2400" dirty="0" smtClean="0"/>
              <a:t> y </a:t>
            </a:r>
            <a:r>
              <a:rPr lang="en-GB" sz="2400" dirty="0" err="1" smtClean="0"/>
              <a:t>guardarlo</a:t>
            </a:r>
            <a:r>
              <a:rPr lang="en-GB" sz="2400" dirty="0" smtClean="0"/>
              <a:t>. </a:t>
            </a: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23554" name="Picture 2"/>
          <p:cNvPicPr>
            <a:picLocks noChangeAspect="1" noChangeArrowheads="1"/>
          </p:cNvPicPr>
          <p:nvPr/>
        </p:nvPicPr>
        <p:blipFill>
          <a:blip r:embed="rId2" cstate="print"/>
          <a:srcRect/>
          <a:stretch>
            <a:fillRect/>
          </a:stretch>
        </p:blipFill>
        <p:spPr bwMode="auto">
          <a:xfrm>
            <a:off x="680420" y="1556792"/>
            <a:ext cx="7347964" cy="1944216"/>
          </a:xfrm>
          <a:prstGeom prst="rect">
            <a:avLst/>
          </a:prstGeom>
          <a:noFill/>
          <a:ln w="9525">
            <a:noFill/>
            <a:miter lim="800000"/>
            <a:headEnd/>
            <a:tailEnd/>
          </a:ln>
        </p:spPr>
      </p:pic>
      <p:pic>
        <p:nvPicPr>
          <p:cNvPr id="23555" name="Picture 3"/>
          <p:cNvPicPr>
            <a:picLocks noChangeAspect="1" noChangeArrowheads="1"/>
          </p:cNvPicPr>
          <p:nvPr/>
        </p:nvPicPr>
        <p:blipFill>
          <a:blip r:embed="rId3" cstate="print"/>
          <a:srcRect/>
          <a:stretch>
            <a:fillRect/>
          </a:stretch>
        </p:blipFill>
        <p:spPr bwMode="auto">
          <a:xfrm>
            <a:off x="2051720" y="4869160"/>
            <a:ext cx="2934622" cy="144016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a:solidFill>
            <a:schemeClr val="accent4">
              <a:lumMod val="40000"/>
              <a:lumOff val="60000"/>
            </a:schemeClr>
          </a:solidFill>
        </p:spPr>
        <p:txBody>
          <a:bodyPr/>
          <a:lstStyle/>
          <a:p>
            <a:r>
              <a:rPr lang="es-ES" dirty="0" smtClean="0"/>
              <a:t>REGLAS DE PROGRAMACION</a:t>
            </a:r>
            <a:endParaRPr lang="es-ES" dirty="0"/>
          </a:p>
        </p:txBody>
      </p:sp>
      <p:sp>
        <p:nvSpPr>
          <p:cNvPr id="4" name="Rectangle 3"/>
          <p:cNvSpPr>
            <a:spLocks noGrp="1" noChangeArrowheads="1"/>
          </p:cNvSpPr>
          <p:nvPr>
            <p:ph idx="1"/>
          </p:nvPr>
        </p:nvSpPr>
        <p:spPr>
          <a:xfrm>
            <a:off x="179512" y="1268760"/>
            <a:ext cx="8352928" cy="5400600"/>
          </a:xfrm>
        </p:spPr>
        <p:txBody>
          <a:bodyPr>
            <a:normAutofit fontScale="70000" lnSpcReduction="20000"/>
          </a:bodyPr>
          <a:lstStyle/>
          <a:p>
            <a:pPr eaLnBrk="1" hangingPunct="1">
              <a:spcBef>
                <a:spcPct val="5000"/>
              </a:spcBef>
            </a:pPr>
            <a:r>
              <a:rPr lang="en-US" sz="3000" b="1" dirty="0" smtClean="0"/>
              <a:t>Las </a:t>
            </a:r>
            <a:r>
              <a:rPr lang="en-US" sz="3000" b="1" dirty="0" err="1" smtClean="0"/>
              <a:t>sentencias</a:t>
            </a:r>
            <a:r>
              <a:rPr lang="en-US" sz="3000" b="1" dirty="0" smtClean="0"/>
              <a:t> SAS </a:t>
            </a:r>
            <a:r>
              <a:rPr lang="en-US" sz="3000" b="1" dirty="0" err="1" smtClean="0"/>
              <a:t>acaban</a:t>
            </a:r>
            <a:r>
              <a:rPr lang="en-US" sz="3000" b="1" dirty="0" smtClean="0"/>
              <a:t> en </a:t>
            </a:r>
            <a:r>
              <a:rPr lang="en-US" sz="3000" b="1" dirty="0" err="1" smtClean="0"/>
              <a:t>punto</a:t>
            </a:r>
            <a:r>
              <a:rPr lang="en-US" sz="3000" b="1" dirty="0" smtClean="0"/>
              <a:t> y coma (;)</a:t>
            </a:r>
          </a:p>
          <a:p>
            <a:pPr lvl="1" eaLnBrk="1" hangingPunct="1">
              <a:spcBef>
                <a:spcPct val="0"/>
              </a:spcBef>
              <a:buFontTx/>
              <a:buNone/>
            </a:pPr>
            <a:r>
              <a:rPr lang="en-US" sz="2600" b="1" dirty="0" smtClean="0">
                <a:solidFill>
                  <a:srgbClr val="000080"/>
                </a:solidFill>
                <a:latin typeface="Courier New" pitchFamily="49" charset="0"/>
                <a:ea typeface="MS Sans Serif"/>
                <a:cs typeface="MS Sans Serif"/>
              </a:rPr>
              <a:t>DATA</a:t>
            </a:r>
            <a:r>
              <a:rPr lang="en-US" sz="2600" b="1" dirty="0" smtClean="0">
                <a:solidFill>
                  <a:srgbClr val="000000"/>
                </a:solidFill>
                <a:latin typeface="Courier New" pitchFamily="49" charset="0"/>
                <a:ea typeface="MS Sans Serif"/>
                <a:cs typeface="MS Sans Serif"/>
              </a:rPr>
              <a:t> demo;</a:t>
            </a:r>
          </a:p>
          <a:p>
            <a:pPr lvl="1" eaLnBrk="1" hangingPunct="1">
              <a:spcBef>
                <a:spcPct val="0"/>
              </a:spcBef>
              <a:buFontTx/>
              <a:buNone/>
            </a:pPr>
            <a:r>
              <a:rPr lang="en-US" sz="2600" b="1" dirty="0" smtClean="0">
                <a:solidFill>
                  <a:srgbClr val="0000FF"/>
                </a:solidFill>
                <a:latin typeface="Courier New" pitchFamily="49" charset="0"/>
                <a:ea typeface="MS Sans Serif"/>
                <a:cs typeface="MS Sans Serif"/>
              </a:rPr>
              <a:t> INFILE</a:t>
            </a:r>
            <a:r>
              <a:rPr lang="en-US" sz="2600" b="1" dirty="0" smtClean="0">
                <a:solidFill>
                  <a:srgbClr val="000000"/>
                </a:solidFill>
                <a:latin typeface="Courier New" pitchFamily="49" charset="0"/>
                <a:ea typeface="MS Sans Serif"/>
                <a:cs typeface="MS Sans Serif"/>
              </a:rPr>
              <a:t> DATALINES;</a:t>
            </a:r>
          </a:p>
          <a:p>
            <a:pPr lvl="1" eaLnBrk="1" hangingPunct="1">
              <a:spcBef>
                <a:spcPct val="0"/>
              </a:spcBef>
              <a:buFontTx/>
              <a:buNone/>
            </a:pPr>
            <a:r>
              <a:rPr lang="en-US" sz="2600" b="1" dirty="0" smtClean="0">
                <a:solidFill>
                  <a:srgbClr val="0000FF"/>
                </a:solidFill>
                <a:latin typeface="Courier New" pitchFamily="49" charset="0"/>
                <a:ea typeface="MS Sans Serif"/>
                <a:cs typeface="MS Sans Serif"/>
              </a:rPr>
              <a:t> INPUT</a:t>
            </a:r>
            <a:r>
              <a:rPr lang="en-US" sz="2600" b="1" dirty="0" smtClean="0">
                <a:solidFill>
                  <a:srgbClr val="000000"/>
                </a:solidFill>
                <a:latin typeface="Courier New" pitchFamily="49" charset="0"/>
                <a:ea typeface="MS Sans Serif"/>
                <a:cs typeface="MS Sans Serif"/>
              </a:rPr>
              <a:t> </a:t>
            </a:r>
            <a:r>
              <a:rPr lang="en-US" sz="2600" b="1" dirty="0" err="1" smtClean="0">
                <a:solidFill>
                  <a:srgbClr val="000000"/>
                </a:solidFill>
                <a:latin typeface="Courier New" pitchFamily="49" charset="0"/>
                <a:ea typeface="MS Sans Serif"/>
                <a:cs typeface="MS Sans Serif"/>
              </a:rPr>
              <a:t>genero</a:t>
            </a:r>
            <a:r>
              <a:rPr lang="en-US" sz="2600" b="1" dirty="0" smtClean="0">
                <a:solidFill>
                  <a:srgbClr val="000000"/>
                </a:solidFill>
                <a:latin typeface="Courier New" pitchFamily="49" charset="0"/>
                <a:ea typeface="MS Sans Serif"/>
                <a:cs typeface="MS Sans Serif"/>
              </a:rPr>
              <a:t> $ </a:t>
            </a:r>
            <a:r>
              <a:rPr lang="en-US" sz="2600" b="1" dirty="0" err="1" smtClean="0">
                <a:solidFill>
                  <a:srgbClr val="000000"/>
                </a:solidFill>
                <a:latin typeface="Courier New" pitchFamily="49" charset="0"/>
                <a:ea typeface="MS Sans Serif"/>
                <a:cs typeface="MS Sans Serif"/>
              </a:rPr>
              <a:t>edad</a:t>
            </a:r>
            <a:r>
              <a:rPr lang="en-US" sz="2600" b="1" dirty="0" smtClean="0">
                <a:solidFill>
                  <a:srgbClr val="000000"/>
                </a:solidFill>
                <a:latin typeface="Courier New" pitchFamily="49" charset="0"/>
                <a:ea typeface="MS Sans Serif"/>
                <a:cs typeface="MS Sans Serif"/>
              </a:rPr>
              <a:t>;</a:t>
            </a:r>
          </a:p>
          <a:p>
            <a:pPr lvl="1" eaLnBrk="1" hangingPunct="1">
              <a:spcBef>
                <a:spcPct val="0"/>
              </a:spcBef>
              <a:buFontTx/>
              <a:buNone/>
            </a:pPr>
            <a:endParaRPr lang="en-US" sz="1800" b="1" dirty="0" smtClean="0">
              <a:latin typeface="Courier New" pitchFamily="49" charset="0"/>
              <a:cs typeface="Courier New" pitchFamily="49" charset="0"/>
            </a:endParaRPr>
          </a:p>
          <a:p>
            <a:pPr eaLnBrk="1" hangingPunct="1">
              <a:spcBef>
                <a:spcPct val="5000"/>
              </a:spcBef>
            </a:pPr>
            <a:r>
              <a:rPr lang="en-US" sz="2800" b="1" dirty="0" smtClean="0"/>
              <a:t>Las </a:t>
            </a:r>
            <a:r>
              <a:rPr lang="en-US" sz="2800" b="1" dirty="0" err="1" smtClean="0"/>
              <a:t>sentencias</a:t>
            </a:r>
            <a:r>
              <a:rPr lang="en-US" sz="2800" b="1" dirty="0" smtClean="0"/>
              <a:t> SAS se </a:t>
            </a:r>
            <a:r>
              <a:rPr lang="en-US" sz="2800" b="1" dirty="0" err="1" smtClean="0"/>
              <a:t>pueden</a:t>
            </a:r>
            <a:r>
              <a:rPr lang="en-US" sz="2800" b="1" dirty="0" smtClean="0"/>
              <a:t> </a:t>
            </a:r>
            <a:r>
              <a:rPr lang="en-US" sz="2800" b="1" dirty="0" err="1" smtClean="0"/>
              <a:t>escribir</a:t>
            </a:r>
            <a:r>
              <a:rPr lang="en-US" sz="2800" b="1" dirty="0" smtClean="0"/>
              <a:t> con </a:t>
            </a:r>
            <a:r>
              <a:rPr lang="en-US" sz="2800" b="1" dirty="0" err="1" smtClean="0"/>
              <a:t>minusculas</a:t>
            </a:r>
            <a:r>
              <a:rPr lang="en-US" sz="2800" b="1" dirty="0" smtClean="0"/>
              <a:t> o </a:t>
            </a:r>
            <a:r>
              <a:rPr lang="en-US" sz="2800" b="1" dirty="0" err="1" smtClean="0"/>
              <a:t>mayúsculas</a:t>
            </a:r>
            <a:r>
              <a:rPr lang="en-US" sz="2800" b="1" dirty="0" smtClean="0"/>
              <a:t> </a:t>
            </a:r>
            <a:r>
              <a:rPr lang="en-US" sz="2800" b="1" dirty="0" err="1" smtClean="0"/>
              <a:t>indistintamente</a:t>
            </a:r>
            <a:r>
              <a:rPr lang="en-US" sz="2800" b="1" dirty="0" smtClean="0"/>
              <a:t> son lo </a:t>
            </a:r>
            <a:r>
              <a:rPr lang="en-US" sz="2800" b="1" dirty="0" err="1" smtClean="0"/>
              <a:t>mismo</a:t>
            </a:r>
            <a:r>
              <a:rPr lang="en-US" sz="2800" b="1" dirty="0" smtClean="0"/>
              <a:t>. </a:t>
            </a:r>
          </a:p>
          <a:p>
            <a:pPr eaLnBrk="1" hangingPunct="1">
              <a:spcBef>
                <a:spcPct val="5000"/>
              </a:spcBef>
              <a:buFontTx/>
              <a:buNone/>
            </a:pPr>
            <a:r>
              <a:rPr lang="en-US" sz="2800" b="1" dirty="0" smtClean="0"/>
              <a:t>	</a:t>
            </a:r>
            <a:r>
              <a:rPr lang="en-US" sz="2000" b="1" dirty="0" smtClean="0"/>
              <a:t> </a:t>
            </a:r>
          </a:p>
          <a:p>
            <a:pPr>
              <a:spcBef>
                <a:spcPct val="5000"/>
              </a:spcBef>
              <a:buNone/>
            </a:pPr>
            <a:r>
              <a:rPr lang="en-US" sz="2600" dirty="0" smtClean="0"/>
              <a:t>	</a:t>
            </a:r>
            <a:r>
              <a:rPr lang="en-US" sz="3100" b="1" dirty="0" smtClean="0">
                <a:solidFill>
                  <a:srgbClr val="000080"/>
                </a:solidFill>
                <a:latin typeface="Courier New" pitchFamily="49" charset="0"/>
                <a:ea typeface="MS Sans Serif"/>
                <a:cs typeface="MS Sans Serif"/>
              </a:rPr>
              <a:t>data </a:t>
            </a:r>
            <a:r>
              <a:rPr lang="en-US" sz="3100" b="1" dirty="0" smtClean="0">
                <a:solidFill>
                  <a:srgbClr val="000000"/>
                </a:solidFill>
                <a:latin typeface="Courier New" pitchFamily="49" charset="0"/>
                <a:ea typeface="MS Sans Serif"/>
                <a:cs typeface="MS Sans Serif"/>
              </a:rPr>
              <a:t>demo; </a:t>
            </a:r>
            <a:r>
              <a:rPr lang="en-US" sz="3100" b="1" dirty="0" smtClean="0">
                <a:solidFill>
                  <a:srgbClr val="000080"/>
                </a:solidFill>
                <a:latin typeface="Courier New" pitchFamily="49" charset="0"/>
                <a:ea typeface="MS Sans Serif"/>
                <a:cs typeface="MS Sans Serif"/>
              </a:rPr>
              <a:t>		     DATA DEMO</a:t>
            </a:r>
            <a:r>
              <a:rPr lang="en-US" sz="3100" b="1" dirty="0" smtClean="0">
                <a:solidFill>
                  <a:srgbClr val="000000"/>
                </a:solidFill>
                <a:latin typeface="Courier New" pitchFamily="49" charset="0"/>
                <a:ea typeface="MS Sans Serif"/>
                <a:cs typeface="MS Sans Serif"/>
              </a:rPr>
              <a:t>;</a:t>
            </a:r>
            <a:endParaRPr lang="en-US" sz="3600" b="1" dirty="0" smtClean="0">
              <a:solidFill>
                <a:srgbClr val="0000FF"/>
              </a:solidFill>
              <a:latin typeface="Courier New" pitchFamily="49" charset="0"/>
              <a:ea typeface="MS Sans Serif"/>
              <a:cs typeface="MS Sans Serif"/>
            </a:endParaRPr>
          </a:p>
          <a:p>
            <a:pPr lvl="1">
              <a:spcBef>
                <a:spcPct val="0"/>
              </a:spcBef>
              <a:buNone/>
            </a:pPr>
            <a:r>
              <a:rPr lang="en-US" sz="3100" b="1" dirty="0" err="1" smtClean="0">
                <a:solidFill>
                  <a:srgbClr val="0000FF"/>
                </a:solidFill>
                <a:latin typeface="Courier New" pitchFamily="49" charset="0"/>
                <a:ea typeface="MS Sans Serif"/>
                <a:cs typeface="MS Sans Serif"/>
              </a:rPr>
              <a:t>infile</a:t>
            </a:r>
            <a:r>
              <a:rPr lang="en-US" sz="3100" b="1" dirty="0" smtClean="0">
                <a:solidFill>
                  <a:srgbClr val="000000"/>
                </a:solidFill>
                <a:latin typeface="Courier New" pitchFamily="49" charset="0"/>
                <a:ea typeface="MS Sans Serif"/>
                <a:cs typeface="MS Sans Serif"/>
              </a:rPr>
              <a:t> </a:t>
            </a:r>
            <a:r>
              <a:rPr lang="en-US" sz="3100" b="1" dirty="0" err="1" smtClean="0">
                <a:solidFill>
                  <a:srgbClr val="000000"/>
                </a:solidFill>
                <a:latin typeface="Courier New" pitchFamily="49" charset="0"/>
                <a:ea typeface="MS Sans Serif"/>
                <a:cs typeface="MS Sans Serif"/>
              </a:rPr>
              <a:t>datalines</a:t>
            </a:r>
            <a:r>
              <a:rPr lang="en-US" sz="3100" b="1" dirty="0" smtClean="0">
                <a:solidFill>
                  <a:srgbClr val="000000"/>
                </a:solidFill>
                <a:latin typeface="Courier New" pitchFamily="49" charset="0"/>
                <a:ea typeface="MS Sans Serif"/>
                <a:cs typeface="MS Sans Serif"/>
              </a:rPr>
              <a:t>; 	      </a:t>
            </a:r>
            <a:r>
              <a:rPr lang="en-US" sz="3100" b="1" dirty="0" smtClean="0">
                <a:solidFill>
                  <a:srgbClr val="0000FF"/>
                </a:solidFill>
                <a:latin typeface="Courier New" pitchFamily="49" charset="0"/>
                <a:ea typeface="MS Sans Serif"/>
                <a:cs typeface="MS Sans Serif"/>
              </a:rPr>
              <a:t>INFILE</a:t>
            </a:r>
            <a:r>
              <a:rPr lang="en-US" sz="3100" b="1" dirty="0" smtClean="0">
                <a:solidFill>
                  <a:srgbClr val="000000"/>
                </a:solidFill>
                <a:latin typeface="Courier New" pitchFamily="49" charset="0"/>
                <a:ea typeface="MS Sans Serif"/>
                <a:cs typeface="MS Sans Serif"/>
              </a:rPr>
              <a:t> DATALINES;</a:t>
            </a:r>
          </a:p>
          <a:p>
            <a:pPr lvl="1">
              <a:spcBef>
                <a:spcPct val="0"/>
              </a:spcBef>
              <a:buNone/>
            </a:pPr>
            <a:r>
              <a:rPr lang="en-US" sz="3100" b="1" dirty="0" smtClean="0">
                <a:solidFill>
                  <a:srgbClr val="0000FF"/>
                </a:solidFill>
                <a:latin typeface="Courier New" pitchFamily="49" charset="0"/>
                <a:ea typeface="MS Sans Serif"/>
                <a:cs typeface="MS Sans Serif"/>
              </a:rPr>
              <a:t>input</a:t>
            </a:r>
            <a:r>
              <a:rPr lang="en-US" sz="3100" b="1" dirty="0" smtClean="0">
                <a:solidFill>
                  <a:srgbClr val="000000"/>
                </a:solidFill>
                <a:latin typeface="Courier New" pitchFamily="49" charset="0"/>
                <a:ea typeface="MS Sans Serif"/>
                <a:cs typeface="MS Sans Serif"/>
              </a:rPr>
              <a:t> </a:t>
            </a:r>
            <a:r>
              <a:rPr lang="en-US" sz="3100" b="1" dirty="0" err="1" smtClean="0">
                <a:solidFill>
                  <a:srgbClr val="000000"/>
                </a:solidFill>
                <a:latin typeface="Courier New" pitchFamily="49" charset="0"/>
                <a:ea typeface="MS Sans Serif"/>
                <a:cs typeface="MS Sans Serif"/>
              </a:rPr>
              <a:t>genero</a:t>
            </a:r>
            <a:r>
              <a:rPr lang="en-US" sz="3100" b="1" dirty="0" smtClean="0">
                <a:solidFill>
                  <a:srgbClr val="000000"/>
                </a:solidFill>
                <a:latin typeface="Courier New" pitchFamily="49" charset="0"/>
                <a:ea typeface="MS Sans Serif"/>
                <a:cs typeface="MS Sans Serif"/>
              </a:rPr>
              <a:t> $ </a:t>
            </a:r>
            <a:r>
              <a:rPr lang="en-US" sz="3100" b="1" dirty="0" err="1" smtClean="0">
                <a:solidFill>
                  <a:srgbClr val="000000"/>
                </a:solidFill>
                <a:latin typeface="Courier New" pitchFamily="49" charset="0"/>
                <a:ea typeface="MS Sans Serif"/>
                <a:cs typeface="MS Sans Serif"/>
              </a:rPr>
              <a:t>edad</a:t>
            </a:r>
            <a:r>
              <a:rPr lang="en-US" sz="3100" b="1" dirty="0" smtClean="0">
                <a:solidFill>
                  <a:srgbClr val="000000"/>
                </a:solidFill>
                <a:latin typeface="Courier New" pitchFamily="49" charset="0"/>
                <a:ea typeface="MS Sans Serif"/>
                <a:cs typeface="MS Sans Serif"/>
              </a:rPr>
              <a:t>;	</a:t>
            </a:r>
            <a:r>
              <a:rPr lang="en-US" sz="3100" b="1" dirty="0" smtClean="0">
                <a:solidFill>
                  <a:srgbClr val="0000FF"/>
                </a:solidFill>
                <a:latin typeface="Courier New" pitchFamily="49" charset="0"/>
                <a:ea typeface="MS Sans Serif"/>
                <a:cs typeface="MS Sans Serif"/>
              </a:rPr>
              <a:t>INPUT</a:t>
            </a:r>
            <a:r>
              <a:rPr lang="en-US" sz="3100" b="1" dirty="0" smtClean="0">
                <a:solidFill>
                  <a:srgbClr val="000000"/>
                </a:solidFill>
                <a:latin typeface="Courier New" pitchFamily="49" charset="0"/>
                <a:ea typeface="MS Sans Serif"/>
                <a:cs typeface="MS Sans Serif"/>
              </a:rPr>
              <a:t> </a:t>
            </a:r>
            <a:r>
              <a:rPr lang="en-US" sz="3100" b="1" dirty="0" err="1" smtClean="0">
                <a:solidFill>
                  <a:srgbClr val="000000"/>
                </a:solidFill>
                <a:latin typeface="Courier New" pitchFamily="49" charset="0"/>
                <a:ea typeface="MS Sans Serif"/>
                <a:cs typeface="MS Sans Serif"/>
              </a:rPr>
              <a:t>GENero</a:t>
            </a:r>
            <a:r>
              <a:rPr lang="en-US" sz="3100" b="1" dirty="0" smtClean="0">
                <a:solidFill>
                  <a:srgbClr val="000000"/>
                </a:solidFill>
                <a:latin typeface="Courier New" pitchFamily="49" charset="0"/>
                <a:ea typeface="MS Sans Serif"/>
                <a:cs typeface="MS Sans Serif"/>
              </a:rPr>
              <a:t> $ EDAD;</a:t>
            </a:r>
            <a:endParaRPr lang="en-US" sz="3100" b="1" dirty="0" smtClean="0">
              <a:latin typeface="Courier New" pitchFamily="49" charset="0"/>
              <a:cs typeface="Courier New" pitchFamily="49" charset="0"/>
            </a:endParaRPr>
          </a:p>
          <a:p>
            <a:pPr lvl="1" eaLnBrk="1" hangingPunct="1">
              <a:spcBef>
                <a:spcPct val="0"/>
              </a:spcBef>
              <a:buFontTx/>
              <a:buNone/>
            </a:pPr>
            <a:endParaRPr lang="en-US" sz="1800" b="1" dirty="0" smtClean="0">
              <a:latin typeface="Courier New" pitchFamily="49" charset="0"/>
              <a:cs typeface="Courier New" pitchFamily="49" charset="0"/>
            </a:endParaRPr>
          </a:p>
          <a:p>
            <a:pPr>
              <a:lnSpc>
                <a:spcPct val="90000"/>
              </a:lnSpc>
            </a:pPr>
            <a:r>
              <a:rPr lang="en-US" sz="3400" b="1" dirty="0" err="1" smtClean="0"/>
              <a:t>Pueden</a:t>
            </a:r>
            <a:r>
              <a:rPr lang="en-US" sz="3400" b="1" dirty="0" smtClean="0"/>
              <a:t> </a:t>
            </a:r>
            <a:r>
              <a:rPr lang="en-US" sz="3400" b="1" dirty="0" err="1" smtClean="0"/>
              <a:t>aparecer</a:t>
            </a:r>
            <a:r>
              <a:rPr lang="en-US" sz="3400" b="1" dirty="0" smtClean="0"/>
              <a:t> </a:t>
            </a:r>
            <a:r>
              <a:rPr lang="en-US" sz="3400" b="1" dirty="0" err="1" smtClean="0"/>
              <a:t>múltiples</a:t>
            </a:r>
            <a:r>
              <a:rPr lang="en-US" sz="3400" b="1" dirty="0" smtClean="0"/>
              <a:t> </a:t>
            </a:r>
            <a:r>
              <a:rPr lang="en-US" sz="3400" b="1" dirty="0" err="1" smtClean="0"/>
              <a:t>sentencias</a:t>
            </a:r>
            <a:r>
              <a:rPr lang="en-US" sz="3400" b="1" dirty="0" smtClean="0"/>
              <a:t>  SAS en </a:t>
            </a:r>
            <a:r>
              <a:rPr lang="en-US" sz="3400" b="1" dirty="0" err="1" smtClean="0"/>
              <a:t>una</a:t>
            </a:r>
            <a:r>
              <a:rPr lang="en-US" sz="3400" b="1" dirty="0" smtClean="0"/>
              <a:t> </a:t>
            </a:r>
            <a:r>
              <a:rPr lang="en-US" sz="3400" b="1" dirty="0" err="1" smtClean="0"/>
              <a:t>linea</a:t>
            </a:r>
            <a:r>
              <a:rPr lang="en-US" sz="3400" b="1" dirty="0" smtClean="0"/>
              <a:t>. </a:t>
            </a:r>
          </a:p>
          <a:p>
            <a:pPr lvl="1">
              <a:lnSpc>
                <a:spcPct val="90000"/>
              </a:lnSpc>
              <a:spcBef>
                <a:spcPct val="0"/>
              </a:spcBef>
              <a:buNone/>
            </a:pPr>
            <a:endParaRPr lang="en-US" sz="2900" b="1" dirty="0" smtClean="0">
              <a:solidFill>
                <a:srgbClr val="000080"/>
              </a:solidFill>
              <a:latin typeface="Courier New" pitchFamily="49" charset="0"/>
              <a:ea typeface="MS Sans Serif"/>
              <a:cs typeface="MS Sans Serif"/>
            </a:endParaRPr>
          </a:p>
          <a:p>
            <a:pPr lvl="1">
              <a:lnSpc>
                <a:spcPct val="90000"/>
              </a:lnSpc>
              <a:spcBef>
                <a:spcPct val="0"/>
              </a:spcBef>
              <a:buNone/>
            </a:pPr>
            <a:r>
              <a:rPr lang="en-US" sz="2900" b="1" dirty="0" smtClean="0">
                <a:solidFill>
                  <a:srgbClr val="000080"/>
                </a:solidFill>
                <a:latin typeface="Courier New" pitchFamily="49" charset="0"/>
                <a:ea typeface="MS Sans Serif"/>
                <a:cs typeface="MS Sans Serif"/>
              </a:rPr>
              <a:t>DATA</a:t>
            </a:r>
            <a:r>
              <a:rPr lang="en-US" sz="2900" b="1" dirty="0" smtClean="0">
                <a:solidFill>
                  <a:srgbClr val="000000"/>
                </a:solidFill>
                <a:latin typeface="Courier New" pitchFamily="49" charset="0"/>
                <a:ea typeface="MS Sans Serif"/>
                <a:cs typeface="MS Sans Serif"/>
              </a:rPr>
              <a:t> demo;</a:t>
            </a:r>
            <a:r>
              <a:rPr lang="en-US" sz="2900" b="1" dirty="0" smtClean="0">
                <a:solidFill>
                  <a:srgbClr val="0000FF"/>
                </a:solidFill>
                <a:latin typeface="Courier New" pitchFamily="49" charset="0"/>
                <a:ea typeface="MS Sans Serif"/>
                <a:cs typeface="MS Sans Serif"/>
              </a:rPr>
              <a:t> INFILE</a:t>
            </a:r>
            <a:r>
              <a:rPr lang="en-US" sz="2900" b="1" dirty="0" smtClean="0">
                <a:solidFill>
                  <a:srgbClr val="000000"/>
                </a:solidFill>
                <a:latin typeface="Courier New" pitchFamily="49" charset="0"/>
                <a:ea typeface="MS Sans Serif"/>
                <a:cs typeface="MS Sans Serif"/>
              </a:rPr>
              <a:t> DATALINES;</a:t>
            </a:r>
            <a:r>
              <a:rPr lang="en-US" sz="2900" b="1" dirty="0" smtClean="0">
                <a:solidFill>
                  <a:srgbClr val="0000FF"/>
                </a:solidFill>
                <a:latin typeface="Courier New" pitchFamily="49" charset="0"/>
                <a:ea typeface="MS Sans Serif"/>
                <a:cs typeface="MS Sans Serif"/>
              </a:rPr>
              <a:t> INPUT</a:t>
            </a:r>
            <a:r>
              <a:rPr lang="en-US" sz="2900" b="1" dirty="0" smtClean="0">
                <a:solidFill>
                  <a:srgbClr val="000000"/>
                </a:solidFill>
                <a:latin typeface="Courier New" pitchFamily="49" charset="0"/>
                <a:ea typeface="MS Sans Serif"/>
                <a:cs typeface="MS Sans Serif"/>
              </a:rPr>
              <a:t> </a:t>
            </a:r>
            <a:r>
              <a:rPr lang="en-US" sz="2900" b="1" dirty="0" err="1" smtClean="0">
                <a:solidFill>
                  <a:srgbClr val="000000"/>
                </a:solidFill>
                <a:latin typeface="Courier New" pitchFamily="49" charset="0"/>
                <a:ea typeface="MS Sans Serif"/>
                <a:cs typeface="MS Sans Serif"/>
              </a:rPr>
              <a:t>genero</a:t>
            </a:r>
            <a:r>
              <a:rPr lang="en-US" sz="2900" b="1" dirty="0" smtClean="0">
                <a:solidFill>
                  <a:srgbClr val="000000"/>
                </a:solidFill>
                <a:latin typeface="Courier New" pitchFamily="49" charset="0"/>
                <a:ea typeface="MS Sans Serif"/>
                <a:cs typeface="MS Sans Serif"/>
              </a:rPr>
              <a:t> $ </a:t>
            </a:r>
            <a:r>
              <a:rPr lang="en-US" sz="2900" b="1" dirty="0" err="1" smtClean="0">
                <a:solidFill>
                  <a:srgbClr val="000000"/>
                </a:solidFill>
                <a:latin typeface="Courier New" pitchFamily="49" charset="0"/>
                <a:ea typeface="MS Sans Serif"/>
                <a:cs typeface="MS Sans Serif"/>
              </a:rPr>
              <a:t>edad</a:t>
            </a:r>
            <a:r>
              <a:rPr lang="en-US" sz="2900" b="1" dirty="0" smtClean="0">
                <a:solidFill>
                  <a:srgbClr val="000000"/>
                </a:solidFill>
                <a:latin typeface="Courier New" pitchFamily="49" charset="0"/>
                <a:ea typeface="MS Sans Serif"/>
                <a:cs typeface="MS Sans Serif"/>
              </a:rPr>
              <a:t>;</a:t>
            </a:r>
          </a:p>
          <a:p>
            <a:pPr lvl="1">
              <a:lnSpc>
                <a:spcPct val="90000"/>
              </a:lnSpc>
              <a:spcBef>
                <a:spcPct val="0"/>
              </a:spcBef>
              <a:buNone/>
            </a:pPr>
            <a:r>
              <a:rPr lang="en-US" sz="2900" b="1" dirty="0" smtClean="0">
                <a:solidFill>
                  <a:srgbClr val="000000"/>
                </a:solidFill>
                <a:latin typeface="Courier New" pitchFamily="49" charset="0"/>
                <a:ea typeface="MS Sans Serif"/>
                <a:cs typeface="MS Sans Serif"/>
              </a:rPr>
              <a:t>X1 = 0; X2 = 0; X3 = 0; X4 = 0;</a:t>
            </a:r>
            <a:r>
              <a:rPr lang="en-US" sz="2900" b="1" dirty="0" smtClean="0">
                <a:solidFill>
                  <a:srgbClr val="000000"/>
                </a:solidFill>
                <a:latin typeface="Courier New" pitchFamily="49" charset="0"/>
                <a:cs typeface="Courier New" pitchFamily="49" charset="0"/>
              </a:rPr>
              <a:t> </a:t>
            </a:r>
          </a:p>
          <a:p>
            <a:pPr lvl="1">
              <a:lnSpc>
                <a:spcPct val="90000"/>
              </a:lnSpc>
              <a:spcBef>
                <a:spcPct val="0"/>
              </a:spcBef>
              <a:buNone/>
            </a:pPr>
            <a:endParaRPr lang="en-US" sz="2000" b="1" dirty="0" smtClean="0">
              <a:solidFill>
                <a:srgbClr val="000000"/>
              </a:solidFill>
              <a:latin typeface="Courier New" pitchFamily="49" charset="0"/>
              <a:cs typeface="Courier New" pitchFamily="49" charset="0"/>
            </a:endParaRPr>
          </a:p>
          <a:p>
            <a:pPr>
              <a:lnSpc>
                <a:spcPct val="90000"/>
              </a:lnSpc>
            </a:pPr>
            <a:r>
              <a:rPr lang="en-US" sz="2900" b="1" dirty="0" err="1" smtClean="0"/>
              <a:t>Una</a:t>
            </a:r>
            <a:r>
              <a:rPr lang="en-US" sz="2900" b="1" dirty="0" smtClean="0"/>
              <a:t> </a:t>
            </a:r>
            <a:r>
              <a:rPr lang="en-US" sz="2900" b="1" dirty="0" err="1" smtClean="0"/>
              <a:t>sentencia</a:t>
            </a:r>
            <a:r>
              <a:rPr lang="en-US" sz="2900" b="1" dirty="0" smtClean="0"/>
              <a:t> SAS </a:t>
            </a:r>
            <a:r>
              <a:rPr lang="en-US" sz="2900" b="1" dirty="0" err="1" smtClean="0"/>
              <a:t>puede</a:t>
            </a:r>
            <a:r>
              <a:rPr lang="en-US" sz="2900" b="1" dirty="0" smtClean="0"/>
              <a:t> </a:t>
            </a:r>
            <a:r>
              <a:rPr lang="en-US" sz="2900" b="1" dirty="0" err="1" smtClean="0"/>
              <a:t>usar</a:t>
            </a:r>
            <a:r>
              <a:rPr lang="en-US" sz="2900" b="1" dirty="0" smtClean="0"/>
              <a:t> multiples </a:t>
            </a:r>
            <a:r>
              <a:rPr lang="en-US" sz="2900" b="1" dirty="0" err="1" smtClean="0"/>
              <a:t>lineas</a:t>
            </a:r>
            <a:r>
              <a:rPr lang="en-US" sz="2900" b="1" dirty="0" smtClean="0"/>
              <a:t>. </a:t>
            </a:r>
          </a:p>
          <a:p>
            <a:pPr lvl="1">
              <a:lnSpc>
                <a:spcPct val="90000"/>
              </a:lnSpc>
              <a:spcBef>
                <a:spcPct val="5000"/>
              </a:spcBef>
              <a:buNone/>
            </a:pPr>
            <a:endParaRPr lang="en-US" sz="2900" b="1" dirty="0" smtClean="0">
              <a:solidFill>
                <a:srgbClr val="0000FF"/>
              </a:solidFill>
              <a:latin typeface="Courier New" pitchFamily="49" charset="0"/>
              <a:ea typeface="MS Sans Serif"/>
              <a:cs typeface="MS Sans Serif"/>
            </a:endParaRPr>
          </a:p>
          <a:p>
            <a:pPr lvl="1">
              <a:lnSpc>
                <a:spcPct val="90000"/>
              </a:lnSpc>
              <a:spcBef>
                <a:spcPct val="5000"/>
              </a:spcBef>
              <a:buNone/>
            </a:pPr>
            <a:r>
              <a:rPr lang="en-US" sz="2900" b="1" dirty="0" smtClean="0">
                <a:solidFill>
                  <a:srgbClr val="0000FF"/>
                </a:solidFill>
                <a:latin typeface="Courier New" pitchFamily="49" charset="0"/>
                <a:ea typeface="MS Sans Serif"/>
                <a:cs typeface="MS Sans Serif"/>
              </a:rPr>
              <a:t>INPUT</a:t>
            </a:r>
            <a:r>
              <a:rPr lang="en-US" sz="2900" b="1" dirty="0" smtClean="0">
                <a:solidFill>
                  <a:srgbClr val="000000"/>
                </a:solidFill>
                <a:latin typeface="Courier New" pitchFamily="49" charset="0"/>
                <a:ea typeface="MS Sans Serif"/>
                <a:cs typeface="MS Sans Serif"/>
              </a:rPr>
              <a:t> </a:t>
            </a:r>
            <a:r>
              <a:rPr lang="en-US" sz="2900" b="1" dirty="0" err="1" smtClean="0">
                <a:solidFill>
                  <a:srgbClr val="000000"/>
                </a:solidFill>
                <a:latin typeface="Courier New" pitchFamily="49" charset="0"/>
                <a:ea typeface="MS Sans Serif"/>
                <a:cs typeface="MS Sans Serif"/>
              </a:rPr>
              <a:t>genero</a:t>
            </a:r>
            <a:r>
              <a:rPr lang="en-US" sz="2900" b="1" dirty="0" smtClean="0">
                <a:solidFill>
                  <a:srgbClr val="000000"/>
                </a:solidFill>
                <a:latin typeface="Courier New" pitchFamily="49" charset="0"/>
                <a:ea typeface="MS Sans Serif"/>
                <a:cs typeface="MS Sans Serif"/>
              </a:rPr>
              <a:t> $</a:t>
            </a:r>
          </a:p>
          <a:p>
            <a:pPr lvl="1">
              <a:lnSpc>
                <a:spcPct val="90000"/>
              </a:lnSpc>
              <a:spcBef>
                <a:spcPct val="5000"/>
              </a:spcBef>
              <a:buNone/>
            </a:pPr>
            <a:r>
              <a:rPr lang="en-US" sz="2900" b="1" dirty="0" smtClean="0">
                <a:solidFill>
                  <a:srgbClr val="000000"/>
                </a:solidFill>
                <a:latin typeface="Courier New" pitchFamily="49" charset="0"/>
                <a:ea typeface="MS Sans Serif"/>
                <a:cs typeface="MS Sans Serif"/>
              </a:rPr>
              <a:t>      </a:t>
            </a:r>
            <a:r>
              <a:rPr lang="en-US" sz="2900" b="1" dirty="0" err="1" smtClean="0">
                <a:solidFill>
                  <a:srgbClr val="000000"/>
                </a:solidFill>
                <a:latin typeface="Courier New" pitchFamily="49" charset="0"/>
                <a:ea typeface="MS Sans Serif"/>
                <a:cs typeface="MS Sans Serif"/>
              </a:rPr>
              <a:t>edad</a:t>
            </a:r>
            <a:r>
              <a:rPr lang="en-US" sz="2900" b="1" dirty="0" smtClean="0">
                <a:solidFill>
                  <a:srgbClr val="000000"/>
                </a:solidFill>
                <a:latin typeface="Courier New" pitchFamily="49" charset="0"/>
                <a:ea typeface="MS Sans Serif"/>
                <a:cs typeface="MS Sans Serif"/>
              </a:rPr>
              <a:t> </a:t>
            </a:r>
          </a:p>
          <a:p>
            <a:pPr lvl="1">
              <a:lnSpc>
                <a:spcPct val="90000"/>
              </a:lnSpc>
              <a:spcBef>
                <a:spcPct val="5000"/>
              </a:spcBef>
              <a:buNone/>
            </a:pPr>
            <a:r>
              <a:rPr lang="en-US" sz="2900" b="1" dirty="0" smtClean="0">
                <a:solidFill>
                  <a:srgbClr val="000000"/>
                </a:solidFill>
                <a:latin typeface="Courier New" pitchFamily="49" charset="0"/>
                <a:ea typeface="MS Sans Serif"/>
                <a:cs typeface="MS Sans Serif"/>
              </a:rPr>
              <a:t>      </a:t>
            </a:r>
            <a:r>
              <a:rPr lang="en-US" sz="2900" b="1" dirty="0" err="1" smtClean="0">
                <a:solidFill>
                  <a:srgbClr val="000000"/>
                </a:solidFill>
                <a:latin typeface="Courier New" pitchFamily="49" charset="0"/>
                <a:ea typeface="MS Sans Serif"/>
                <a:cs typeface="MS Sans Serif"/>
              </a:rPr>
              <a:t>marca</a:t>
            </a:r>
            <a:r>
              <a:rPr lang="en-US" sz="2900" b="1" dirty="0" smtClean="0">
                <a:solidFill>
                  <a:srgbClr val="000000"/>
                </a:solidFill>
                <a:latin typeface="Courier New" pitchFamily="49" charset="0"/>
                <a:ea typeface="MS Sans Serif"/>
                <a:cs typeface="MS Sans Serif"/>
              </a:rPr>
              <a:t>;</a:t>
            </a:r>
          </a:p>
          <a:p>
            <a:pPr lvl="1" eaLnBrk="1" hangingPunct="1">
              <a:spcBef>
                <a:spcPct val="0"/>
              </a:spcBef>
              <a:buFontTx/>
              <a:buNone/>
            </a:pPr>
            <a:endParaRPr lang="en-US" sz="1800" b="1" dirty="0" smtClean="0">
              <a:latin typeface="Courier New" pitchFamily="49" charset="0"/>
              <a:cs typeface="Courier New" pitchFamily="49" charset="0"/>
            </a:endParaRPr>
          </a:p>
          <a:p>
            <a:pPr lvl="1" eaLnBrk="1" hangingPunct="1">
              <a:spcBef>
                <a:spcPct val="0"/>
              </a:spcBef>
              <a:buFontTx/>
              <a:buNone/>
            </a:pPr>
            <a:endParaRPr lang="en-US" sz="1800" b="1" dirty="0" smtClean="0">
              <a:latin typeface="Courier New" pitchFamily="49" charset="0"/>
              <a:cs typeface="Courier New" pitchFamily="49" charset="0"/>
            </a:endParaRPr>
          </a:p>
          <a:p>
            <a:pPr lvl="1" eaLnBrk="1" hangingPunct="1">
              <a:spcBef>
                <a:spcPct val="0"/>
              </a:spcBef>
              <a:buFontTx/>
              <a:buNone/>
            </a:pPr>
            <a:endParaRPr lang="en-US"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6" end="1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8" end="1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9" end="1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4">
              <a:lumMod val="60000"/>
              <a:lumOff val="40000"/>
            </a:schemeClr>
          </a:solidFill>
        </p:spPr>
        <p:txBody>
          <a:bodyPr/>
          <a:lstStyle/>
          <a:p>
            <a:r>
              <a:rPr lang="es-ES" dirty="0" smtClean="0"/>
              <a:t>¿QUÉ ES SAS?</a:t>
            </a:r>
            <a:endParaRPr lang="es-ES" dirty="0"/>
          </a:p>
        </p:txBody>
      </p:sp>
      <p:sp>
        <p:nvSpPr>
          <p:cNvPr id="3" name="2 Marcador de contenido"/>
          <p:cNvSpPr>
            <a:spLocks noGrp="1"/>
          </p:cNvSpPr>
          <p:nvPr>
            <p:ph idx="1"/>
          </p:nvPr>
        </p:nvSpPr>
        <p:spPr/>
        <p:txBody>
          <a:bodyPr>
            <a:normAutofit/>
          </a:bodyPr>
          <a:lstStyle/>
          <a:p>
            <a:r>
              <a:rPr lang="en-US" dirty="0" smtClean="0"/>
              <a:t>SAS </a:t>
            </a:r>
            <a:r>
              <a:rPr lang="en-US" dirty="0" err="1" smtClean="0"/>
              <a:t>es</a:t>
            </a:r>
            <a:r>
              <a:rPr lang="en-US" dirty="0" smtClean="0"/>
              <a:t> un </a:t>
            </a:r>
            <a:r>
              <a:rPr lang="en-US" dirty="0" err="1" smtClean="0"/>
              <a:t>lenguaje</a:t>
            </a:r>
            <a:r>
              <a:rPr lang="en-US" dirty="0" smtClean="0"/>
              <a:t> de </a:t>
            </a:r>
            <a:r>
              <a:rPr lang="en-US" dirty="0" err="1" smtClean="0"/>
              <a:t>programación</a:t>
            </a:r>
            <a:r>
              <a:rPr lang="en-US" dirty="0" smtClean="0"/>
              <a:t> </a:t>
            </a:r>
            <a:r>
              <a:rPr lang="en-US" dirty="0" err="1" smtClean="0"/>
              <a:t>que</a:t>
            </a:r>
            <a:r>
              <a:rPr lang="en-US" dirty="0" smtClean="0"/>
              <a:t> lee, </a:t>
            </a:r>
            <a:r>
              <a:rPr lang="en-US" dirty="0" err="1" smtClean="0"/>
              <a:t>procesa</a:t>
            </a:r>
            <a:r>
              <a:rPr lang="en-US" dirty="0" smtClean="0"/>
              <a:t> y </a:t>
            </a:r>
            <a:r>
              <a:rPr lang="en-US" dirty="0" err="1" smtClean="0"/>
              <a:t>desarrolla</a:t>
            </a:r>
            <a:r>
              <a:rPr lang="en-US" dirty="0" smtClean="0"/>
              <a:t> </a:t>
            </a:r>
            <a:r>
              <a:rPr lang="en-US" dirty="0" err="1" smtClean="0"/>
              <a:t>análisis</a:t>
            </a:r>
            <a:r>
              <a:rPr lang="en-US" dirty="0" smtClean="0"/>
              <a:t> de </a:t>
            </a:r>
            <a:r>
              <a:rPr lang="en-US" dirty="0" err="1" smtClean="0"/>
              <a:t>datos</a:t>
            </a:r>
            <a:r>
              <a:rPr lang="en-US" dirty="0" smtClean="0"/>
              <a:t> </a:t>
            </a:r>
            <a:r>
              <a:rPr lang="en-US" dirty="0" err="1" smtClean="0"/>
              <a:t>estadísticos</a:t>
            </a:r>
            <a:r>
              <a:rPr lang="en-US" dirty="0" smtClean="0"/>
              <a:t>. </a:t>
            </a:r>
          </a:p>
          <a:p>
            <a:endParaRPr lang="en-US" dirty="0" smtClean="0"/>
          </a:p>
          <a:p>
            <a:r>
              <a:rPr lang="en-US" dirty="0" smtClean="0"/>
              <a:t>Un </a:t>
            </a:r>
            <a:r>
              <a:rPr lang="en-US" dirty="0" err="1" smtClean="0"/>
              <a:t>programa</a:t>
            </a:r>
            <a:r>
              <a:rPr lang="en-US" dirty="0" smtClean="0"/>
              <a:t> SAS </a:t>
            </a:r>
            <a:r>
              <a:rPr lang="en-US" dirty="0" err="1" smtClean="0"/>
              <a:t>está</a:t>
            </a:r>
            <a:r>
              <a:rPr lang="en-US" dirty="0" smtClean="0"/>
              <a:t> </a:t>
            </a:r>
            <a:r>
              <a:rPr lang="en-US" dirty="0" err="1" smtClean="0"/>
              <a:t>hecho</a:t>
            </a:r>
            <a:r>
              <a:rPr lang="en-US" dirty="0" smtClean="0"/>
              <a:t> con </a:t>
            </a:r>
            <a:r>
              <a:rPr lang="en-US" dirty="0" err="1" smtClean="0"/>
              <a:t>sentencias</a:t>
            </a:r>
            <a:r>
              <a:rPr lang="en-US" dirty="0" smtClean="0"/>
              <a:t> de </a:t>
            </a:r>
            <a:r>
              <a:rPr lang="en-US" dirty="0" err="1" smtClean="0"/>
              <a:t>programación</a:t>
            </a:r>
            <a:r>
              <a:rPr lang="en-US" dirty="0" smtClean="0"/>
              <a:t> que SAS </a:t>
            </a:r>
            <a:r>
              <a:rPr lang="en-US" dirty="0" err="1" smtClean="0"/>
              <a:t>interpreta</a:t>
            </a:r>
            <a:endParaRPr lang="en-US" dirty="0" smtClean="0"/>
          </a:p>
          <a:p>
            <a:endParaRPr lang="en-US" dirty="0" smtClean="0"/>
          </a:p>
          <a:p>
            <a:r>
              <a:rPr lang="en-US" dirty="0" smtClean="0"/>
              <a:t>SAS </a:t>
            </a:r>
            <a:r>
              <a:rPr lang="en-US" dirty="0" err="1" smtClean="0"/>
              <a:t>significa</a:t>
            </a:r>
            <a:r>
              <a:rPr lang="en-US" dirty="0" smtClean="0"/>
              <a:t> Statistical Analysis System</a:t>
            </a:r>
          </a:p>
          <a:p>
            <a:pPr>
              <a:buNone/>
            </a:pPr>
            <a:endParaRPr lang="es-E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4">
              <a:lumMod val="40000"/>
              <a:lumOff val="60000"/>
            </a:schemeClr>
          </a:solidFill>
        </p:spPr>
        <p:txBody>
          <a:bodyPr/>
          <a:lstStyle/>
          <a:p>
            <a:r>
              <a:rPr lang="es-ES" dirty="0" smtClean="0"/>
              <a:t>Reglas para las variables</a:t>
            </a:r>
            <a:endParaRPr lang="es-ES" dirty="0"/>
          </a:p>
        </p:txBody>
      </p:sp>
      <p:sp>
        <p:nvSpPr>
          <p:cNvPr id="4" name="Text Box 4"/>
          <p:cNvSpPr txBox="1">
            <a:spLocks noGrp="1" noChangeArrowheads="1"/>
          </p:cNvSpPr>
          <p:nvPr>
            <p:ph idx="1"/>
          </p:nvPr>
        </p:nvSpPr>
        <p:spPr bwMode="auto">
          <a:xfrm>
            <a:off x="457200" y="1556792"/>
            <a:ext cx="8579296" cy="3046988"/>
          </a:xfrm>
          <a:prstGeom prst="rect">
            <a:avLst/>
          </a:prstGeom>
          <a:noFill/>
          <a:ln w="9525">
            <a:noFill/>
            <a:miter lim="800000"/>
            <a:headEnd/>
            <a:tailEnd/>
          </a:ln>
        </p:spPr>
        <p:txBody>
          <a:bodyPr wrap="square">
            <a:spAutoFit/>
          </a:bodyPr>
          <a:lstStyle/>
          <a:p>
            <a:pPr>
              <a:spcBef>
                <a:spcPct val="50000"/>
              </a:spcBef>
            </a:pPr>
            <a:r>
              <a:rPr lang="en-US" sz="2400" dirty="0" smtClean="0"/>
              <a:t>Los </a:t>
            </a:r>
            <a:r>
              <a:rPr lang="en-US" sz="2400" dirty="0" err="1" smtClean="0"/>
              <a:t>nombres</a:t>
            </a:r>
            <a:r>
              <a:rPr lang="en-US" sz="2400" dirty="0" smtClean="0"/>
              <a:t> de las variables </a:t>
            </a:r>
            <a:r>
              <a:rPr lang="en-US" sz="2400" dirty="0" err="1" smtClean="0"/>
              <a:t>pueden</a:t>
            </a:r>
            <a:r>
              <a:rPr lang="en-US" sz="2400" dirty="0" smtClean="0"/>
              <a:t> </a:t>
            </a:r>
            <a:r>
              <a:rPr lang="en-US" sz="2400" dirty="0" err="1" smtClean="0"/>
              <a:t>tener</a:t>
            </a:r>
            <a:r>
              <a:rPr lang="en-US" sz="2400" dirty="0" smtClean="0"/>
              <a:t> hasta 32 </a:t>
            </a:r>
            <a:r>
              <a:rPr lang="en-US" sz="2400" dirty="0" err="1" smtClean="0"/>
              <a:t>caracteres</a:t>
            </a:r>
            <a:r>
              <a:rPr lang="en-US" sz="2400" dirty="0" smtClean="0"/>
              <a:t> </a:t>
            </a:r>
          </a:p>
          <a:p>
            <a:pPr>
              <a:spcBef>
                <a:spcPct val="50000"/>
              </a:spcBef>
            </a:pPr>
            <a:r>
              <a:rPr lang="en-US" sz="2400" dirty="0" smtClean="0"/>
              <a:t> </a:t>
            </a:r>
            <a:r>
              <a:rPr lang="en-US" sz="2400" dirty="0" err="1" smtClean="0"/>
              <a:t>pueden</a:t>
            </a:r>
            <a:r>
              <a:rPr lang="en-US" sz="2400" dirty="0" smtClean="0"/>
              <a:t> </a:t>
            </a:r>
            <a:r>
              <a:rPr lang="en-US" sz="2400" dirty="0" err="1" smtClean="0"/>
              <a:t>comenzar</a:t>
            </a:r>
            <a:r>
              <a:rPr lang="en-US" sz="2400" dirty="0" smtClean="0"/>
              <a:t> </a:t>
            </a:r>
            <a:r>
              <a:rPr lang="en-US" sz="2400" dirty="0" err="1" smtClean="0"/>
              <a:t>por</a:t>
            </a:r>
            <a:r>
              <a:rPr lang="en-US" sz="2400" dirty="0" smtClean="0"/>
              <a:t> </a:t>
            </a:r>
            <a:r>
              <a:rPr lang="en-US" sz="2400" dirty="0" err="1" smtClean="0"/>
              <a:t>una</a:t>
            </a:r>
            <a:r>
              <a:rPr lang="en-US" sz="2400" dirty="0" smtClean="0"/>
              <a:t> </a:t>
            </a:r>
            <a:r>
              <a:rPr lang="en-US" sz="2400" dirty="0" err="1" smtClean="0"/>
              <a:t>letra</a:t>
            </a:r>
            <a:r>
              <a:rPr lang="en-US" sz="2400" dirty="0" smtClean="0"/>
              <a:t> o un </a:t>
            </a:r>
            <a:r>
              <a:rPr lang="en-US" sz="2400" dirty="0" err="1" smtClean="0"/>
              <a:t>subrayado</a:t>
            </a:r>
            <a:r>
              <a:rPr lang="en-US" sz="2400" dirty="0" smtClean="0"/>
              <a:t> </a:t>
            </a:r>
            <a:r>
              <a:rPr lang="en-US" sz="2400" dirty="0" err="1" smtClean="0"/>
              <a:t>bajo</a:t>
            </a:r>
            <a:r>
              <a:rPr lang="en-US" sz="2400" dirty="0" smtClean="0"/>
              <a:t> (underscore) (_). </a:t>
            </a:r>
          </a:p>
          <a:p>
            <a:pPr>
              <a:spcBef>
                <a:spcPct val="50000"/>
              </a:spcBef>
            </a:pPr>
            <a:r>
              <a:rPr lang="en-US" sz="2400" dirty="0" err="1" smtClean="0"/>
              <a:t>Pueden</a:t>
            </a:r>
            <a:r>
              <a:rPr lang="en-US" sz="2400" dirty="0" smtClean="0"/>
              <a:t> </a:t>
            </a:r>
            <a:r>
              <a:rPr lang="en-US" sz="2400" dirty="0" err="1" smtClean="0"/>
              <a:t>escribirse</a:t>
            </a:r>
            <a:r>
              <a:rPr lang="en-US" sz="2400" dirty="0" smtClean="0"/>
              <a:t> con </a:t>
            </a:r>
            <a:r>
              <a:rPr lang="en-US" sz="2400" dirty="0" err="1" smtClean="0"/>
              <a:t>mayúsculas</a:t>
            </a:r>
            <a:r>
              <a:rPr lang="en-US" sz="2400" dirty="0" smtClean="0"/>
              <a:t>, </a:t>
            </a:r>
            <a:r>
              <a:rPr lang="en-US" sz="2400" dirty="0" err="1" smtClean="0"/>
              <a:t>minúsculas</a:t>
            </a:r>
            <a:r>
              <a:rPr lang="en-US" sz="2400" dirty="0" smtClean="0"/>
              <a:t> o de forma </a:t>
            </a:r>
            <a:r>
              <a:rPr lang="en-US" sz="2400" dirty="0" err="1" smtClean="0"/>
              <a:t>mixta</a:t>
            </a:r>
            <a:endParaRPr lang="en-US" sz="2400" dirty="0" smtClean="0"/>
          </a:p>
          <a:p>
            <a:pPr marL="0" indent="0">
              <a:spcBef>
                <a:spcPct val="50000"/>
              </a:spcBef>
              <a:buNone/>
            </a:pPr>
            <a:endParaRPr lang="en-US" sz="2400" dirty="0"/>
          </a:p>
          <a:p>
            <a:pPr>
              <a:spcBef>
                <a:spcPct val="50000"/>
              </a:spcBef>
              <a:buNone/>
            </a:pPr>
            <a:endParaRPr lang="en-US" sz="2400" dirty="0"/>
          </a:p>
        </p:txBody>
      </p:sp>
      <p:graphicFrame>
        <p:nvGraphicFramePr>
          <p:cNvPr id="3" name="2 Tabla"/>
          <p:cNvGraphicFramePr>
            <a:graphicFrameLocks noGrp="1"/>
          </p:cNvGraphicFramePr>
          <p:nvPr>
            <p:extLst>
              <p:ext uri="{D42A27DB-BD31-4B8C-83A1-F6EECF244321}">
                <p14:modId xmlns:p14="http://schemas.microsoft.com/office/powerpoint/2010/main" xmlns="" val="2158378495"/>
              </p:ext>
            </p:extLst>
          </p:nvPr>
        </p:nvGraphicFramePr>
        <p:xfrm>
          <a:off x="827584" y="3790528"/>
          <a:ext cx="7920880" cy="2590800"/>
        </p:xfrm>
        <a:graphic>
          <a:graphicData uri="http://schemas.openxmlformats.org/drawingml/2006/table">
            <a:tbl>
              <a:tblPr firstRow="1" bandRow="1">
                <a:tableStyleId>{5C22544A-7EE6-4342-B048-85BDC9FD1C3A}</a:tableStyleId>
              </a:tblPr>
              <a:tblGrid>
                <a:gridCol w="4307847">
                  <a:extLst>
                    <a:ext uri="{9D8B030D-6E8A-4147-A177-3AD203B41FA5}">
                      <a16:colId xmlns="" xmlns:a16="http://schemas.microsoft.com/office/drawing/2014/main" val="20000"/>
                    </a:ext>
                  </a:extLst>
                </a:gridCol>
                <a:gridCol w="3613033">
                  <a:extLst>
                    <a:ext uri="{9D8B030D-6E8A-4147-A177-3AD203B41FA5}">
                      <a16:colId xmlns="" xmlns:a16="http://schemas.microsoft.com/office/drawing/2014/main" val="20001"/>
                    </a:ext>
                  </a:extLst>
                </a:gridCol>
              </a:tblGrid>
              <a:tr h="370840">
                <a:tc>
                  <a:txBody>
                    <a:bodyPr/>
                    <a:lstStyle/>
                    <a:p>
                      <a:r>
                        <a:rPr lang="es-ES" sz="2800" dirty="0" smtClean="0">
                          <a:solidFill>
                            <a:srgbClr val="0070C0"/>
                          </a:solidFill>
                        </a:rPr>
                        <a:t>Nombres validos de variables: </a:t>
                      </a:r>
                    </a:p>
                    <a:p>
                      <a:endParaRPr lang="es-ES" dirty="0" smtClean="0"/>
                    </a:p>
                    <a:p>
                      <a:pPr marL="342900" indent="-342900">
                        <a:buFont typeface="Arial" panose="020B0604020202020204" pitchFamily="34" charset="0"/>
                        <a:buChar char="•"/>
                      </a:pPr>
                      <a:r>
                        <a:rPr lang="es-ES" sz="2400" dirty="0" smtClean="0">
                          <a:solidFill>
                            <a:schemeClr val="tx1"/>
                          </a:solidFill>
                        </a:rPr>
                        <a:t>dbp12</a:t>
                      </a:r>
                    </a:p>
                    <a:p>
                      <a:pPr marL="342900" indent="-342900">
                        <a:buFont typeface="Arial" panose="020B0604020202020204" pitchFamily="34" charset="0"/>
                        <a:buChar char="•"/>
                      </a:pPr>
                      <a:r>
                        <a:rPr lang="es-ES" sz="2400" dirty="0" err="1" smtClean="0">
                          <a:solidFill>
                            <a:schemeClr val="tx1"/>
                          </a:solidFill>
                        </a:rPr>
                        <a:t>Presion_sanguinea_Diastole</a:t>
                      </a:r>
                      <a:endParaRPr lang="es-ES" sz="2400" dirty="0" smtClean="0">
                        <a:solidFill>
                          <a:schemeClr val="tx1"/>
                        </a:solidFill>
                      </a:endParaRPr>
                    </a:p>
                    <a:p>
                      <a:pPr marL="342900" indent="-342900">
                        <a:buFont typeface="Arial" panose="020B0604020202020204" pitchFamily="34" charset="0"/>
                        <a:buChar char="•"/>
                      </a:pPr>
                      <a:r>
                        <a:rPr lang="es-ES" sz="2400" dirty="0" smtClean="0">
                          <a:solidFill>
                            <a:schemeClr val="tx1"/>
                          </a:solidFill>
                        </a:rPr>
                        <a:t>_N_</a:t>
                      </a:r>
                    </a:p>
                    <a:p>
                      <a:endParaRPr lang="es-ES" dirty="0"/>
                    </a:p>
                  </a:txBody>
                  <a:tcPr>
                    <a:solidFill>
                      <a:srgbClr val="6FFE0E"/>
                    </a:solidFill>
                  </a:tcPr>
                </a:tc>
                <a:tc>
                  <a:txBody>
                    <a:bodyPr/>
                    <a:lstStyle/>
                    <a:p>
                      <a:r>
                        <a:rPr lang="es-ES" sz="2800" dirty="0" smtClean="0">
                          <a:solidFill>
                            <a:srgbClr val="FF0000"/>
                          </a:solidFill>
                        </a:rPr>
                        <a:t>Nombres inválidos de variables</a:t>
                      </a:r>
                    </a:p>
                    <a:p>
                      <a:endParaRPr lang="es-ES" dirty="0" smtClean="0"/>
                    </a:p>
                    <a:p>
                      <a:pPr marL="285750" indent="-285750">
                        <a:buFont typeface="Arial" panose="020B0604020202020204" pitchFamily="34" charset="0"/>
                        <a:buChar char="•"/>
                      </a:pPr>
                      <a:r>
                        <a:rPr lang="es-ES" sz="2400" dirty="0" smtClean="0">
                          <a:solidFill>
                            <a:schemeClr val="tx1"/>
                          </a:solidFill>
                        </a:rPr>
                        <a:t>12dbp</a:t>
                      </a:r>
                    </a:p>
                    <a:p>
                      <a:pPr marL="285750" indent="-285750">
                        <a:buFont typeface="Arial" panose="020B0604020202020204" pitchFamily="34" charset="0"/>
                        <a:buChar char="•"/>
                      </a:pPr>
                      <a:r>
                        <a:rPr lang="es-ES" sz="2400" dirty="0" err="1" smtClean="0">
                          <a:solidFill>
                            <a:schemeClr val="tx1"/>
                          </a:solidFill>
                        </a:rPr>
                        <a:t>dbp</a:t>
                      </a:r>
                      <a:r>
                        <a:rPr lang="es-ES" sz="2400" dirty="0" smtClean="0">
                          <a:solidFill>
                            <a:schemeClr val="tx1"/>
                          </a:solidFill>
                        </a:rPr>
                        <a:t> 12</a:t>
                      </a:r>
                    </a:p>
                    <a:p>
                      <a:pPr marL="285750" indent="-285750">
                        <a:buFont typeface="Arial" panose="020B0604020202020204" pitchFamily="34" charset="0"/>
                        <a:buChar char="•"/>
                      </a:pPr>
                      <a:r>
                        <a:rPr lang="es-ES" sz="2400" dirty="0" err="1" smtClean="0">
                          <a:solidFill>
                            <a:schemeClr val="tx1"/>
                          </a:solidFill>
                        </a:rPr>
                        <a:t>dbp</a:t>
                      </a:r>
                      <a:r>
                        <a:rPr lang="es-ES" sz="2400" dirty="0" smtClean="0">
                          <a:solidFill>
                            <a:schemeClr val="tx1"/>
                          </a:solidFill>
                        </a:rPr>
                        <a:t>*12</a:t>
                      </a:r>
                    </a:p>
                    <a:p>
                      <a:endParaRPr lang="es-ES" dirty="0"/>
                    </a:p>
                  </a:txBody>
                  <a:tcPr>
                    <a:solidFill>
                      <a:srgbClr val="6FFE0E"/>
                    </a:solidFill>
                  </a:tcPr>
                </a:tc>
                <a:extLst>
                  <a:ext uri="{0D108BD9-81ED-4DB2-BD59-A6C34878D82A}">
                    <a16:rowId xmlns="" xmlns:a16="http://schemas.microsoft.com/office/drawing/2014/main"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384"/>
            <a:ext cx="9144000" cy="1143000"/>
          </a:xfrm>
          <a:solidFill>
            <a:schemeClr val="accent4">
              <a:lumMod val="40000"/>
              <a:lumOff val="60000"/>
            </a:schemeClr>
          </a:solidFill>
        </p:spPr>
        <p:txBody>
          <a:bodyPr>
            <a:normAutofit fontScale="90000"/>
          </a:bodyPr>
          <a:lstStyle/>
          <a:p>
            <a:r>
              <a:rPr lang="es-ES" dirty="0" smtClean="0"/>
              <a:t>¿qué nombres de variables son </a:t>
            </a:r>
            <a:r>
              <a:rPr lang="es-ES" dirty="0" err="1" smtClean="0"/>
              <a:t>invalidos</a:t>
            </a:r>
            <a:r>
              <a:rPr lang="es-ES" dirty="0" smtClean="0"/>
              <a:t>?</a:t>
            </a:r>
            <a:endParaRPr lang="es-ES" dirty="0"/>
          </a:p>
        </p:txBody>
      </p:sp>
      <p:sp>
        <p:nvSpPr>
          <p:cNvPr id="6" name="Rectangle 3"/>
          <p:cNvSpPr>
            <a:spLocks noGrp="1" noChangeArrowheads="1"/>
          </p:cNvSpPr>
          <p:nvPr>
            <p:ph idx="1"/>
          </p:nvPr>
        </p:nvSpPr>
        <p:spPr>
          <a:xfrm>
            <a:off x="685800" y="1074738"/>
            <a:ext cx="7848600" cy="4264025"/>
          </a:xfrm>
        </p:spPr>
        <p:txBody>
          <a:bodyPr>
            <a:normAutofit/>
          </a:bodyPr>
          <a:lstStyle/>
          <a:p>
            <a:pPr marL="457200" indent="-457200" eaLnBrk="1" hangingPunct="1">
              <a:buFont typeface="Monotype Sorts" pitchFamily="2" charset="2"/>
              <a:buNone/>
            </a:pPr>
            <a:endParaRPr lang="en-US" sz="800" b="1" dirty="0" smtClean="0"/>
          </a:p>
          <a:p>
            <a:pPr marL="571500" lvl="1" indent="-457200">
              <a:buClr>
                <a:schemeClr val="tx1"/>
              </a:buClr>
              <a:buSzTx/>
              <a:buFont typeface="Wingdings" pitchFamily="2" charset="2"/>
              <a:buAutoNum type="alphaLcPeriod"/>
            </a:pPr>
            <a:r>
              <a:rPr lang="en-US" dirty="0" smtClean="0"/>
              <a:t>data5mes</a:t>
            </a:r>
          </a:p>
          <a:p>
            <a:pPr marL="571500" lvl="1" indent="-457200">
              <a:buClr>
                <a:schemeClr val="tx1"/>
              </a:buClr>
              <a:buSzTx/>
              <a:buFont typeface="Wingdings" pitchFamily="2" charset="2"/>
              <a:buAutoNum type="alphaLcPeriod"/>
            </a:pPr>
            <a:r>
              <a:rPr lang="en-US" dirty="0" smtClean="0"/>
              <a:t>5mesesdata</a:t>
            </a:r>
          </a:p>
          <a:p>
            <a:pPr marL="571500" lvl="1" indent="-457200">
              <a:buClr>
                <a:schemeClr val="tx1"/>
              </a:buClr>
              <a:buSzTx/>
              <a:buFont typeface="Wingdings" pitchFamily="2" charset="2"/>
              <a:buAutoNum type="alphaLcPeriod"/>
            </a:pPr>
            <a:r>
              <a:rPr lang="en-US" dirty="0" smtClean="0"/>
              <a:t>data#5</a:t>
            </a:r>
          </a:p>
          <a:p>
            <a:pPr marL="571500" lvl="1" indent="-457200">
              <a:buClr>
                <a:schemeClr val="tx1"/>
              </a:buClr>
              <a:buSzTx/>
              <a:buFont typeface="Wingdings" pitchFamily="2" charset="2"/>
              <a:buAutoNum type="alphaLcPeriod"/>
            </a:pPr>
            <a:r>
              <a:rPr lang="en-US" dirty="0" smtClean="0"/>
              <a:t>Cinco </a:t>
            </a:r>
            <a:r>
              <a:rPr lang="en-US" dirty="0" err="1" smtClean="0"/>
              <a:t>meses</a:t>
            </a:r>
            <a:r>
              <a:rPr lang="en-US" dirty="0" smtClean="0"/>
              <a:t> data</a:t>
            </a:r>
          </a:p>
          <a:p>
            <a:pPr marL="571500" lvl="1" indent="-457200">
              <a:buClr>
                <a:schemeClr val="tx1"/>
              </a:buClr>
              <a:buSzTx/>
              <a:buFont typeface="Wingdings" pitchFamily="2" charset="2"/>
              <a:buAutoNum type="alphaLcPeriod"/>
            </a:pPr>
            <a:r>
              <a:rPr lang="en-US" dirty="0" err="1" smtClean="0"/>
              <a:t>cinco_meses_data</a:t>
            </a:r>
            <a:endParaRPr lang="en-US" dirty="0" smtClean="0"/>
          </a:p>
          <a:p>
            <a:pPr marL="571500" lvl="1" indent="-457200">
              <a:buClr>
                <a:schemeClr val="tx1"/>
              </a:buClr>
              <a:buSzTx/>
              <a:buFont typeface="Wingdings" pitchFamily="2" charset="2"/>
              <a:buAutoNum type="alphaLcPeriod"/>
            </a:pPr>
            <a:r>
              <a:rPr lang="en-US" dirty="0" err="1" smtClean="0"/>
              <a:t>CincoMeSeSDAta</a:t>
            </a:r>
            <a:endParaRPr lang="en-US" dirty="0" smtClean="0"/>
          </a:p>
          <a:p>
            <a:pPr marL="571500" lvl="1" indent="-457200">
              <a:buClr>
                <a:schemeClr val="tx1"/>
              </a:buClr>
              <a:buSzTx/>
              <a:buFont typeface="Wingdings" pitchFamily="2" charset="2"/>
              <a:buAutoNum type="alphaLcPeriod"/>
            </a:pPr>
            <a:r>
              <a:rPr lang="en-US" dirty="0" err="1" smtClean="0"/>
              <a:t>Cincomesesdatadetemperaturasbajas</a:t>
            </a:r>
            <a:endParaRPr lang="en-US" dirty="0" smtClean="0">
              <a:latin typeface="Arial"/>
            </a:endParaRPr>
          </a:p>
        </p:txBody>
      </p:sp>
    </p:spTree>
    <p:extLst>
      <p:ext uri="{BB962C8B-B14F-4D97-AF65-F5344CB8AC3E}">
        <p14:creationId xmlns:p14="http://schemas.microsoft.com/office/powerpoint/2010/main" xmlns="" val="6664647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384"/>
            <a:ext cx="9144000" cy="1143000"/>
          </a:xfrm>
          <a:solidFill>
            <a:schemeClr val="accent4">
              <a:lumMod val="40000"/>
              <a:lumOff val="60000"/>
            </a:schemeClr>
          </a:solidFill>
        </p:spPr>
        <p:txBody>
          <a:bodyPr>
            <a:normAutofit fontScale="90000"/>
          </a:bodyPr>
          <a:lstStyle/>
          <a:p>
            <a:r>
              <a:rPr lang="es-ES" dirty="0" smtClean="0"/>
              <a:t>¿qué nombres de variables son </a:t>
            </a:r>
            <a:r>
              <a:rPr lang="es-ES" dirty="0" err="1" smtClean="0"/>
              <a:t>invalidos</a:t>
            </a:r>
            <a:r>
              <a:rPr lang="es-ES" dirty="0" smtClean="0"/>
              <a:t>?</a:t>
            </a:r>
            <a:endParaRPr lang="es-ES" dirty="0"/>
          </a:p>
        </p:txBody>
      </p:sp>
      <p:sp>
        <p:nvSpPr>
          <p:cNvPr id="6" name="Rectangle 3"/>
          <p:cNvSpPr>
            <a:spLocks noGrp="1" noChangeArrowheads="1"/>
          </p:cNvSpPr>
          <p:nvPr>
            <p:ph idx="1"/>
          </p:nvPr>
        </p:nvSpPr>
        <p:spPr>
          <a:xfrm>
            <a:off x="685800" y="1074738"/>
            <a:ext cx="7848600" cy="4264025"/>
          </a:xfrm>
        </p:spPr>
        <p:txBody>
          <a:bodyPr>
            <a:normAutofit/>
          </a:bodyPr>
          <a:lstStyle/>
          <a:p>
            <a:pPr marL="457200" indent="-457200" eaLnBrk="1" hangingPunct="1">
              <a:buFont typeface="Monotype Sorts" pitchFamily="2" charset="2"/>
              <a:buNone/>
            </a:pPr>
            <a:endParaRPr lang="en-US" sz="800" b="1" dirty="0" smtClean="0"/>
          </a:p>
          <a:p>
            <a:pPr marL="571500" lvl="1" indent="-457200">
              <a:buClr>
                <a:schemeClr val="tx1"/>
              </a:buClr>
              <a:buSzTx/>
              <a:buFont typeface="Wingdings" pitchFamily="2" charset="2"/>
              <a:buAutoNum type="alphaLcPeriod"/>
            </a:pPr>
            <a:r>
              <a:rPr lang="en-US" dirty="0" smtClean="0"/>
              <a:t>data5mes</a:t>
            </a:r>
          </a:p>
          <a:p>
            <a:pPr marL="571500" lvl="1" indent="-457200">
              <a:buClr>
                <a:schemeClr val="tx1"/>
              </a:buClr>
              <a:buSzTx/>
              <a:buFont typeface="Wingdings" pitchFamily="2" charset="2"/>
              <a:buAutoNum type="alphaLcPeriod"/>
            </a:pPr>
            <a:r>
              <a:rPr lang="en-US" dirty="0" smtClean="0"/>
              <a:t>5mesesdata</a:t>
            </a:r>
          </a:p>
          <a:p>
            <a:pPr marL="571500" lvl="1" indent="-457200">
              <a:buClr>
                <a:schemeClr val="tx1"/>
              </a:buClr>
              <a:buSzTx/>
              <a:buFont typeface="Wingdings" pitchFamily="2" charset="2"/>
              <a:buAutoNum type="alphaLcPeriod"/>
            </a:pPr>
            <a:r>
              <a:rPr lang="en-US" dirty="0" smtClean="0"/>
              <a:t>data#5</a:t>
            </a:r>
          </a:p>
          <a:p>
            <a:pPr marL="571500" lvl="1" indent="-457200">
              <a:buClr>
                <a:schemeClr val="tx1"/>
              </a:buClr>
              <a:buSzTx/>
              <a:buFont typeface="Wingdings" pitchFamily="2" charset="2"/>
              <a:buAutoNum type="alphaLcPeriod"/>
            </a:pPr>
            <a:r>
              <a:rPr lang="en-US" dirty="0" smtClean="0"/>
              <a:t>Cinco </a:t>
            </a:r>
            <a:r>
              <a:rPr lang="en-US" dirty="0" err="1" smtClean="0"/>
              <a:t>meses</a:t>
            </a:r>
            <a:r>
              <a:rPr lang="en-US" dirty="0" smtClean="0"/>
              <a:t> data</a:t>
            </a:r>
          </a:p>
          <a:p>
            <a:pPr marL="571500" lvl="1" indent="-457200">
              <a:buClr>
                <a:schemeClr val="tx1"/>
              </a:buClr>
              <a:buSzTx/>
              <a:buFont typeface="Wingdings" pitchFamily="2" charset="2"/>
              <a:buAutoNum type="alphaLcPeriod"/>
            </a:pPr>
            <a:r>
              <a:rPr lang="en-US" dirty="0" err="1" smtClean="0"/>
              <a:t>cinco_meses_data</a:t>
            </a:r>
            <a:endParaRPr lang="en-US" dirty="0" smtClean="0"/>
          </a:p>
          <a:p>
            <a:pPr marL="571500" lvl="1" indent="-457200">
              <a:buClr>
                <a:schemeClr val="tx1"/>
              </a:buClr>
              <a:buSzTx/>
              <a:buFont typeface="Wingdings" pitchFamily="2" charset="2"/>
              <a:buAutoNum type="alphaLcPeriod"/>
            </a:pPr>
            <a:r>
              <a:rPr lang="en-US" dirty="0" err="1" smtClean="0"/>
              <a:t>CincoMeSeSDAta</a:t>
            </a:r>
            <a:endParaRPr lang="en-US" dirty="0" smtClean="0"/>
          </a:p>
          <a:p>
            <a:pPr marL="571500" lvl="1" indent="-457200">
              <a:buClr>
                <a:schemeClr val="tx1"/>
              </a:buClr>
              <a:buSzTx/>
              <a:buFont typeface="Wingdings" pitchFamily="2" charset="2"/>
              <a:buAutoNum type="alphaLcPeriod"/>
            </a:pPr>
            <a:r>
              <a:rPr lang="en-US" dirty="0" err="1" smtClean="0"/>
              <a:t>Cincomesesdatadetemperaturasbajas</a:t>
            </a:r>
            <a:endParaRPr lang="en-US" dirty="0" smtClean="0">
              <a:latin typeface="Arial"/>
            </a:endParaRPr>
          </a:p>
        </p:txBody>
      </p:sp>
      <p:sp>
        <p:nvSpPr>
          <p:cNvPr id="5" name="Oval 5"/>
          <p:cNvSpPr>
            <a:spLocks noChangeArrowheads="1"/>
          </p:cNvSpPr>
          <p:nvPr/>
        </p:nvSpPr>
        <p:spPr bwMode="auto">
          <a:xfrm>
            <a:off x="711374" y="1844824"/>
            <a:ext cx="476250" cy="476250"/>
          </a:xfrm>
          <a:prstGeom prst="ellipse">
            <a:avLst/>
          </a:prstGeom>
          <a:noFill/>
          <a:ln w="38100">
            <a:solidFill>
              <a:srgbClr val="FF0000"/>
            </a:solidFill>
            <a:round/>
            <a:headEnd type="none" w="med" len="lg"/>
            <a:tailEnd type="none" w="med" len="lg"/>
          </a:ln>
          <a:extLst>
            <a:ext uri="{909E8E84-426E-40DD-AFC4-6F175D3DCCD1}">
              <a14:hiddenFill xmlns:a14="http://schemas.microsoft.com/office/drawing/2010/main" xmlns="">
                <a:solidFill>
                  <a:srgbClr val="FFFFFF"/>
                </a:solidFill>
              </a14:hiddenFill>
            </a:ext>
          </a:extLst>
        </p:spPr>
        <p:txBody>
          <a:bodyPr wrap="none" lIns="88900" tIns="88900" rIns="88900" bIns="88900" anchor="ctr"/>
          <a:lstStyle/>
          <a:p>
            <a:endParaRPr lang="en-US" sz="2000" noProof="1">
              <a:solidFill>
                <a:srgbClr val="000000"/>
              </a:solidFill>
            </a:endParaRPr>
          </a:p>
        </p:txBody>
      </p:sp>
      <p:sp>
        <p:nvSpPr>
          <p:cNvPr id="7" name="Oval 5"/>
          <p:cNvSpPr>
            <a:spLocks noChangeArrowheads="1"/>
          </p:cNvSpPr>
          <p:nvPr/>
        </p:nvSpPr>
        <p:spPr bwMode="auto">
          <a:xfrm>
            <a:off x="711374" y="2348880"/>
            <a:ext cx="476250" cy="476250"/>
          </a:xfrm>
          <a:prstGeom prst="ellipse">
            <a:avLst/>
          </a:prstGeom>
          <a:noFill/>
          <a:ln w="38100">
            <a:solidFill>
              <a:srgbClr val="FF0000"/>
            </a:solidFill>
            <a:round/>
            <a:headEnd type="none" w="med" len="lg"/>
            <a:tailEnd type="none" w="med" len="lg"/>
          </a:ln>
          <a:extLst>
            <a:ext uri="{909E8E84-426E-40DD-AFC4-6F175D3DCCD1}">
              <a14:hiddenFill xmlns:a14="http://schemas.microsoft.com/office/drawing/2010/main" xmlns="">
                <a:solidFill>
                  <a:srgbClr val="FFFFFF"/>
                </a:solidFill>
              </a14:hiddenFill>
            </a:ext>
          </a:extLst>
        </p:spPr>
        <p:txBody>
          <a:bodyPr wrap="none" lIns="88900" tIns="88900" rIns="88900" bIns="88900" anchor="ctr"/>
          <a:lstStyle/>
          <a:p>
            <a:endParaRPr lang="en-US" sz="2000" noProof="1">
              <a:solidFill>
                <a:srgbClr val="000000"/>
              </a:solidFill>
            </a:endParaRPr>
          </a:p>
        </p:txBody>
      </p:sp>
      <p:sp>
        <p:nvSpPr>
          <p:cNvPr id="8" name="Oval 5"/>
          <p:cNvSpPr>
            <a:spLocks noChangeArrowheads="1"/>
          </p:cNvSpPr>
          <p:nvPr/>
        </p:nvSpPr>
        <p:spPr bwMode="auto">
          <a:xfrm>
            <a:off x="711374" y="2880742"/>
            <a:ext cx="476250" cy="476250"/>
          </a:xfrm>
          <a:prstGeom prst="ellipse">
            <a:avLst/>
          </a:prstGeom>
          <a:noFill/>
          <a:ln w="38100">
            <a:solidFill>
              <a:srgbClr val="FF0000"/>
            </a:solidFill>
            <a:round/>
            <a:headEnd type="none" w="med" len="lg"/>
            <a:tailEnd type="none" w="med" len="lg"/>
          </a:ln>
          <a:extLst>
            <a:ext uri="{909E8E84-426E-40DD-AFC4-6F175D3DCCD1}">
              <a14:hiddenFill xmlns:a14="http://schemas.microsoft.com/office/drawing/2010/main" xmlns="">
                <a:solidFill>
                  <a:srgbClr val="FFFFFF"/>
                </a:solidFill>
              </a14:hiddenFill>
            </a:ext>
          </a:extLst>
        </p:spPr>
        <p:txBody>
          <a:bodyPr wrap="none" lIns="88900" tIns="88900" rIns="88900" bIns="88900" anchor="ctr"/>
          <a:lstStyle/>
          <a:p>
            <a:endParaRPr lang="en-US" sz="2000" noProof="1">
              <a:solidFill>
                <a:srgbClr val="000000"/>
              </a:solidFill>
            </a:endParaRPr>
          </a:p>
        </p:txBody>
      </p:sp>
      <p:sp>
        <p:nvSpPr>
          <p:cNvPr id="9" name="Oval 5"/>
          <p:cNvSpPr>
            <a:spLocks noChangeArrowheads="1"/>
          </p:cNvSpPr>
          <p:nvPr/>
        </p:nvSpPr>
        <p:spPr bwMode="auto">
          <a:xfrm>
            <a:off x="755576" y="4464918"/>
            <a:ext cx="476250" cy="476250"/>
          </a:xfrm>
          <a:prstGeom prst="ellipse">
            <a:avLst/>
          </a:prstGeom>
          <a:noFill/>
          <a:ln w="38100">
            <a:solidFill>
              <a:srgbClr val="FF0000"/>
            </a:solidFill>
            <a:round/>
            <a:headEnd type="none" w="med" len="lg"/>
            <a:tailEnd type="none" w="med" len="lg"/>
          </a:ln>
          <a:extLst>
            <a:ext uri="{909E8E84-426E-40DD-AFC4-6F175D3DCCD1}">
              <a14:hiddenFill xmlns:a14="http://schemas.microsoft.com/office/drawing/2010/main" xmlns="">
                <a:solidFill>
                  <a:srgbClr val="FFFFFF"/>
                </a:solidFill>
              </a14:hiddenFill>
            </a:ext>
          </a:extLst>
        </p:spPr>
        <p:txBody>
          <a:bodyPr wrap="none" lIns="88900" tIns="88900" rIns="88900" bIns="88900" anchor="ctr"/>
          <a:lstStyle/>
          <a:p>
            <a:endParaRPr lang="en-US" sz="2000" noProof="1">
              <a:solidFill>
                <a:srgbClr val="000000"/>
              </a:solidFill>
            </a:endParaRPr>
          </a:p>
        </p:txBody>
      </p:sp>
    </p:spTree>
    <p:extLst>
      <p:ext uri="{BB962C8B-B14F-4D97-AF65-F5344CB8AC3E}">
        <p14:creationId xmlns:p14="http://schemas.microsoft.com/office/powerpoint/2010/main" xmlns="" val="21838262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Título"/>
          <p:cNvGrpSpPr>
            <a:grpSpLocks noGrp="1"/>
          </p:cNvGrpSpPr>
          <p:nvPr/>
        </p:nvGrpSpPr>
        <p:grpSpPr>
          <a:xfrm>
            <a:off x="457200" y="274638"/>
            <a:ext cx="8323617" cy="6663363"/>
            <a:chOff x="304800" y="277813"/>
            <a:chExt cx="8631899" cy="38360611"/>
          </a:xfrm>
        </p:grpSpPr>
        <p:sp>
          <p:nvSpPr>
            <p:cNvPr id="5" name="Text Box 2"/>
            <p:cNvSpPr txBox="1">
              <a:spLocks noChangeArrowheads="1"/>
            </p:cNvSpPr>
            <p:nvPr/>
          </p:nvSpPr>
          <p:spPr bwMode="auto">
            <a:xfrm>
              <a:off x="304800" y="277813"/>
              <a:ext cx="8153400" cy="38360611"/>
            </a:xfrm>
            <a:prstGeom prst="rect">
              <a:avLst/>
            </a:prstGeom>
            <a:noFill/>
            <a:ln w="12700" cap="sq">
              <a:noFill/>
              <a:miter lim="800000"/>
              <a:headEnd type="none" w="sm" len="sm"/>
              <a:tailEnd type="none" w="sm" len="sm"/>
            </a:ln>
          </p:spPr>
          <p:txBody>
            <a:bodyPr>
              <a:spAutoFit/>
            </a:bodyPr>
            <a:lstStyle/>
            <a:p>
              <a:r>
                <a:rPr lang="en-US" sz="1400" b="1" dirty="0">
                  <a:solidFill>
                    <a:srgbClr val="008000"/>
                  </a:solidFill>
                  <a:latin typeface="Courier New" pitchFamily="49" charset="0"/>
                </a:rPr>
                <a:t>* </a:t>
              </a:r>
              <a:r>
                <a:rPr lang="en-US" sz="1400" b="1" dirty="0" smtClean="0">
                  <a:solidFill>
                    <a:srgbClr val="008000"/>
                  </a:solidFill>
                  <a:latin typeface="Courier New" pitchFamily="49" charset="0"/>
                </a:rPr>
                <a:t>Este </a:t>
              </a:r>
              <a:r>
                <a:rPr lang="en-US" sz="1400" b="1" dirty="0" err="1" smtClean="0">
                  <a:solidFill>
                    <a:srgbClr val="008000"/>
                  </a:solidFill>
                  <a:latin typeface="Courier New" pitchFamily="49" charset="0"/>
                </a:rPr>
                <a:t>es</a:t>
              </a:r>
              <a:r>
                <a:rPr lang="en-US" sz="1400" b="1" dirty="0" smtClean="0">
                  <a:solidFill>
                    <a:srgbClr val="008000"/>
                  </a:solidFill>
                  <a:latin typeface="Courier New" pitchFamily="49" charset="0"/>
                </a:rPr>
                <a:t> un </a:t>
              </a:r>
              <a:r>
                <a:rPr lang="en-US" sz="1400" b="1" dirty="0" err="1" smtClean="0">
                  <a:solidFill>
                    <a:srgbClr val="008000"/>
                  </a:solidFill>
                  <a:latin typeface="Courier New" pitchFamily="49" charset="0"/>
                </a:rPr>
                <a:t>ejemplo</a:t>
              </a:r>
              <a:r>
                <a:rPr lang="en-US" sz="1400" b="1" dirty="0" smtClean="0">
                  <a:solidFill>
                    <a:srgbClr val="008000"/>
                  </a:solidFill>
                  <a:latin typeface="Courier New" pitchFamily="49" charset="0"/>
                </a:rPr>
                <a:t> de </a:t>
              </a:r>
              <a:r>
                <a:rPr lang="en-US" sz="1400" b="1" dirty="0" err="1" smtClean="0">
                  <a:solidFill>
                    <a:srgbClr val="008000"/>
                  </a:solidFill>
                  <a:latin typeface="Courier New" pitchFamily="49" charset="0"/>
                </a:rPr>
                <a:t>programa</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para</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demostrar</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como</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aparecen</a:t>
              </a:r>
              <a:r>
                <a:rPr lang="en-US" sz="1400" b="1" dirty="0" smtClean="0">
                  <a:solidFill>
                    <a:srgbClr val="008000"/>
                  </a:solidFill>
                  <a:latin typeface="Courier New" pitchFamily="49" charset="0"/>
                </a:rPr>
                <a:t> en SAS. </a:t>
              </a:r>
              <a:r>
                <a:rPr lang="en-US" sz="1400" b="1" dirty="0" err="1" smtClean="0">
                  <a:solidFill>
                    <a:srgbClr val="008000"/>
                  </a:solidFill>
                  <a:latin typeface="Courier New" pitchFamily="49" charset="0"/>
                </a:rPr>
                <a:t>Esta</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sentencia</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es</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una</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sentencia</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comentario</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porque</a:t>
              </a:r>
              <a:r>
                <a:rPr lang="en-US" sz="1400" b="1" dirty="0" smtClean="0">
                  <a:solidFill>
                    <a:srgbClr val="008000"/>
                  </a:solidFill>
                  <a:latin typeface="Courier New" pitchFamily="49" charset="0"/>
                </a:rPr>
                <a:t> </a:t>
              </a:r>
              <a:r>
                <a:rPr lang="en-US" sz="1400" b="1" dirty="0" err="1" smtClean="0">
                  <a:solidFill>
                    <a:srgbClr val="008000"/>
                  </a:solidFill>
                  <a:latin typeface="Courier New" pitchFamily="49" charset="0"/>
                </a:rPr>
                <a:t>comienza</a:t>
              </a:r>
              <a:r>
                <a:rPr lang="en-US" sz="1400" b="1" dirty="0" smtClean="0">
                  <a:solidFill>
                    <a:srgbClr val="008000"/>
                  </a:solidFill>
                  <a:latin typeface="Courier New" pitchFamily="49" charset="0"/>
                </a:rPr>
                <a:t> con un * y </a:t>
              </a:r>
              <a:r>
                <a:rPr lang="en-US" sz="1400" b="1" dirty="0" err="1" smtClean="0">
                  <a:solidFill>
                    <a:srgbClr val="008000"/>
                  </a:solidFill>
                  <a:latin typeface="Courier New" pitchFamily="49" charset="0"/>
                </a:rPr>
                <a:t>acaba</a:t>
              </a:r>
              <a:r>
                <a:rPr lang="en-US" sz="1400" b="1" dirty="0" smtClean="0">
                  <a:solidFill>
                    <a:srgbClr val="008000"/>
                  </a:solidFill>
                  <a:latin typeface="Courier New" pitchFamily="49" charset="0"/>
                </a:rPr>
                <a:t> en un </a:t>
              </a:r>
              <a:r>
                <a:rPr lang="en-US" sz="1400" b="1" dirty="0" err="1" smtClean="0">
                  <a:solidFill>
                    <a:srgbClr val="008000"/>
                  </a:solidFill>
                  <a:latin typeface="Courier New" pitchFamily="49" charset="0"/>
                </a:rPr>
                <a:t>punto</a:t>
              </a:r>
              <a:r>
                <a:rPr lang="en-US" sz="1400" b="1" dirty="0" smtClean="0">
                  <a:solidFill>
                    <a:srgbClr val="008000"/>
                  </a:solidFill>
                  <a:latin typeface="Courier New" pitchFamily="49" charset="0"/>
                </a:rPr>
                <a:t> y coma;</a:t>
              </a:r>
              <a:endParaRPr lang="en-US" sz="1400" b="1" dirty="0">
                <a:solidFill>
                  <a:srgbClr val="000000"/>
                </a:solidFill>
                <a:latin typeface="Courier New" pitchFamily="49" charset="0"/>
              </a:endParaRPr>
            </a:p>
            <a:p>
              <a:endParaRPr lang="en-US" sz="1400" b="1" dirty="0">
                <a:solidFill>
                  <a:srgbClr val="000000"/>
                </a:solidFill>
                <a:latin typeface="Courier New" pitchFamily="49" charset="0"/>
              </a:endParaRPr>
            </a:p>
            <a:p>
              <a:r>
                <a:rPr lang="en-US" sz="1400" b="1" dirty="0">
                  <a:solidFill>
                    <a:srgbClr val="000080"/>
                  </a:solidFill>
                  <a:latin typeface="Courier New" pitchFamily="49" charset="0"/>
                </a:rPr>
                <a:t>DATA</a:t>
              </a:r>
              <a:r>
                <a:rPr lang="en-US" sz="1400" b="1" dirty="0">
                  <a:solidFill>
                    <a:srgbClr val="000000"/>
                  </a:solidFill>
                  <a:latin typeface="Courier New" pitchFamily="49" charset="0"/>
                </a:rPr>
                <a:t> demo; </a:t>
              </a:r>
            </a:p>
            <a:p>
              <a:r>
                <a:rPr lang="en-US" sz="1400" b="1" dirty="0">
                  <a:solidFill>
                    <a:srgbClr val="000000"/>
                  </a:solidFill>
                  <a:latin typeface="Courier New" pitchFamily="49" charset="0"/>
                </a:rPr>
                <a:t>   </a:t>
              </a:r>
              <a:r>
                <a:rPr lang="en-US" sz="1400" b="1" dirty="0">
                  <a:solidFill>
                    <a:srgbClr val="0000FF"/>
                  </a:solidFill>
                  <a:latin typeface="Courier New" pitchFamily="49" charset="0"/>
                </a:rPr>
                <a:t>INFILE</a:t>
              </a:r>
              <a:r>
                <a:rPr lang="en-US" sz="1400" b="1" dirty="0">
                  <a:solidFill>
                    <a:srgbClr val="000000"/>
                  </a:solidFill>
                  <a:latin typeface="Courier New" pitchFamily="49" charset="0"/>
                </a:rPr>
                <a:t> </a:t>
              </a:r>
              <a:r>
                <a:rPr lang="en-US" sz="1400" b="1" dirty="0">
                  <a:solidFill>
                    <a:srgbClr val="0000E4"/>
                  </a:solidFill>
                  <a:latin typeface="Courier New" pitchFamily="49" charset="0"/>
                </a:rPr>
                <a:t>DATALINES</a:t>
              </a:r>
              <a:r>
                <a:rPr lang="en-US" sz="1400" b="1" dirty="0">
                  <a:solidFill>
                    <a:srgbClr val="000000"/>
                  </a:solidFill>
                  <a:latin typeface="Courier New" pitchFamily="49" charset="0"/>
                </a:rPr>
                <a:t>;</a:t>
              </a:r>
            </a:p>
            <a:p>
              <a:r>
                <a:rPr lang="en-US" sz="1400" b="1" dirty="0">
                  <a:solidFill>
                    <a:srgbClr val="000000"/>
                  </a:solidFill>
                  <a:latin typeface="Courier New" pitchFamily="49" charset="0"/>
                </a:rPr>
                <a:t>   </a:t>
              </a:r>
              <a:r>
                <a:rPr lang="en-US" sz="1400" b="1" dirty="0">
                  <a:solidFill>
                    <a:srgbClr val="0000FF"/>
                  </a:solidFill>
                  <a:latin typeface="Courier New" pitchFamily="49" charset="0"/>
                </a:rPr>
                <a:t>INPUT</a:t>
              </a:r>
              <a:r>
                <a:rPr lang="en-US" sz="1400" b="1" dirty="0">
                  <a:solidFill>
                    <a:srgbClr val="000000"/>
                  </a:solidFill>
                  <a:latin typeface="Courier New" pitchFamily="49" charset="0"/>
                </a:rPr>
                <a:t> </a:t>
              </a:r>
              <a:r>
                <a:rPr lang="en-US" sz="1400" b="1" dirty="0" err="1" smtClean="0">
                  <a:solidFill>
                    <a:srgbClr val="000000"/>
                  </a:solidFill>
                  <a:latin typeface="Courier New" pitchFamily="49" charset="0"/>
                </a:rPr>
                <a:t>genero</a:t>
              </a:r>
              <a:r>
                <a:rPr lang="en-US" sz="1400" b="1" dirty="0" smtClean="0">
                  <a:solidFill>
                    <a:srgbClr val="000000"/>
                  </a:solidFill>
                  <a:latin typeface="Courier New" pitchFamily="49" charset="0"/>
                </a:rPr>
                <a:t> </a:t>
              </a:r>
              <a:r>
                <a:rPr lang="en-US" sz="1400" b="1" dirty="0">
                  <a:solidFill>
                    <a:srgbClr val="000000"/>
                  </a:solidFill>
                  <a:latin typeface="Courier New" pitchFamily="49" charset="0"/>
                </a:rPr>
                <a:t>$ </a:t>
              </a:r>
              <a:r>
                <a:rPr lang="en-US" sz="1400" b="1" dirty="0" err="1" smtClean="0">
                  <a:solidFill>
                    <a:srgbClr val="000000"/>
                  </a:solidFill>
                  <a:latin typeface="Courier New" pitchFamily="49" charset="0"/>
                </a:rPr>
                <a:t>edad</a:t>
              </a:r>
              <a:r>
                <a:rPr lang="en-US" sz="1400" b="1" dirty="0" smtClean="0">
                  <a:solidFill>
                    <a:srgbClr val="000000"/>
                  </a:solidFill>
                  <a:latin typeface="Courier New" pitchFamily="49" charset="0"/>
                </a:rPr>
                <a:t> </a:t>
              </a:r>
              <a:r>
                <a:rPr lang="en-US" sz="1400" b="1" dirty="0" err="1" smtClean="0">
                  <a:solidFill>
                    <a:srgbClr val="000000"/>
                  </a:solidFill>
                  <a:latin typeface="Courier New" pitchFamily="49" charset="0"/>
                </a:rPr>
                <a:t>est_civil</a:t>
              </a:r>
              <a:r>
                <a:rPr lang="en-US" sz="1400" b="1" dirty="0" smtClean="0">
                  <a:solidFill>
                    <a:srgbClr val="000000"/>
                  </a:solidFill>
                  <a:latin typeface="Courier New" pitchFamily="49" charset="0"/>
                </a:rPr>
                <a:t> </a:t>
              </a:r>
              <a:r>
                <a:rPr lang="en-US" sz="1400" b="1" dirty="0">
                  <a:solidFill>
                    <a:srgbClr val="000000"/>
                  </a:solidFill>
                  <a:latin typeface="Courier New" pitchFamily="49" charset="0"/>
                </a:rPr>
                <a:t>$ </a:t>
              </a:r>
              <a:r>
                <a:rPr lang="en-US" sz="1400" b="1" dirty="0" err="1" smtClean="0">
                  <a:solidFill>
                    <a:srgbClr val="000000"/>
                  </a:solidFill>
                  <a:latin typeface="Courier New" pitchFamily="49" charset="0"/>
                </a:rPr>
                <a:t>credito</a:t>
              </a:r>
              <a:r>
                <a:rPr lang="en-US" sz="1400" b="1" dirty="0" smtClean="0">
                  <a:solidFill>
                    <a:srgbClr val="000000"/>
                  </a:solidFill>
                  <a:latin typeface="Courier New" pitchFamily="49" charset="0"/>
                </a:rPr>
                <a:t> Region $ </a:t>
              </a:r>
              <a:r>
                <a:rPr lang="en-US" sz="1400" b="1" dirty="0">
                  <a:solidFill>
                    <a:srgbClr val="000000"/>
                  </a:solidFill>
                  <a:latin typeface="Courier New" pitchFamily="49" charset="0"/>
                </a:rPr>
                <a:t>;</a:t>
              </a:r>
            </a:p>
            <a:p>
              <a:r>
                <a:rPr lang="en-US" sz="1400" b="1" dirty="0" smtClean="0">
                  <a:solidFill>
                    <a:srgbClr val="000000"/>
                  </a:solidFill>
                  <a:latin typeface="Courier New" pitchFamily="49" charset="0"/>
                </a:rPr>
                <a:t>   </a:t>
              </a:r>
              <a:r>
                <a:rPr lang="en-US" sz="1400" b="1" dirty="0">
                  <a:solidFill>
                    <a:srgbClr val="0000FF"/>
                  </a:solidFill>
                  <a:latin typeface="Courier New" pitchFamily="49" charset="0"/>
                </a:rPr>
                <a:t>if</a:t>
              </a:r>
              <a:r>
                <a:rPr lang="en-US" sz="1400" b="1" dirty="0">
                  <a:solidFill>
                    <a:srgbClr val="000000"/>
                  </a:solidFill>
                  <a:latin typeface="Courier New" pitchFamily="49" charset="0"/>
                </a:rPr>
                <a:t> </a:t>
              </a:r>
              <a:r>
                <a:rPr lang="en-US" sz="1400" b="1" dirty="0" err="1" smtClean="0">
                  <a:solidFill>
                    <a:srgbClr val="000000"/>
                  </a:solidFill>
                  <a:latin typeface="Courier New" pitchFamily="49" charset="0"/>
                </a:rPr>
                <a:t>credito</a:t>
              </a:r>
              <a:r>
                <a:rPr lang="en-US" sz="1400" b="1" dirty="0" smtClean="0">
                  <a:solidFill>
                    <a:srgbClr val="000000"/>
                  </a:solidFill>
                  <a:latin typeface="Courier New" pitchFamily="49" charset="0"/>
                </a:rPr>
                <a:t> </a:t>
              </a:r>
              <a:r>
                <a:rPr lang="en-US" sz="1400" b="1" dirty="0">
                  <a:solidFill>
                    <a:srgbClr val="000000"/>
                  </a:solidFill>
                  <a:latin typeface="Courier New" pitchFamily="49" charset="0"/>
                </a:rPr>
                <a:t>&gt; </a:t>
              </a:r>
              <a:r>
                <a:rPr lang="en-US" sz="1400" b="1" dirty="0">
                  <a:solidFill>
                    <a:srgbClr val="008080"/>
                  </a:solidFill>
                  <a:latin typeface="Courier New" pitchFamily="49" charset="0"/>
                </a:rPr>
                <a:t>12</a:t>
              </a:r>
              <a:r>
                <a:rPr lang="en-US" sz="1400" b="1" dirty="0">
                  <a:solidFill>
                    <a:srgbClr val="000000"/>
                  </a:solidFill>
                  <a:latin typeface="Courier New" pitchFamily="49" charset="0"/>
                </a:rPr>
                <a:t> </a:t>
              </a:r>
              <a:r>
                <a:rPr lang="en-US" sz="1400" b="1" dirty="0">
                  <a:solidFill>
                    <a:srgbClr val="0000FF"/>
                  </a:solidFill>
                  <a:latin typeface="Courier New" pitchFamily="49" charset="0"/>
                </a:rPr>
                <a:t>then</a:t>
              </a:r>
              <a:r>
                <a:rPr lang="en-US" sz="1400" b="1" dirty="0">
                  <a:solidFill>
                    <a:srgbClr val="000000"/>
                  </a:solidFill>
                  <a:latin typeface="Courier New" pitchFamily="49" charset="0"/>
                </a:rPr>
                <a:t> fulltime = </a:t>
              </a:r>
              <a:r>
                <a:rPr lang="en-US" sz="1400" b="1" dirty="0">
                  <a:solidFill>
                    <a:srgbClr val="800080"/>
                  </a:solidFill>
                  <a:latin typeface="Courier New" pitchFamily="49" charset="0"/>
                </a:rPr>
                <a:t>'Y'</a:t>
              </a:r>
              <a:r>
                <a:rPr lang="en-US" sz="1400" b="1" dirty="0">
                  <a:solidFill>
                    <a:srgbClr val="000000"/>
                  </a:solidFill>
                  <a:latin typeface="Courier New" pitchFamily="49" charset="0"/>
                </a:rPr>
                <a:t>; </a:t>
              </a:r>
              <a:r>
                <a:rPr lang="en-US" sz="1400" b="1" dirty="0">
                  <a:solidFill>
                    <a:srgbClr val="0000FF"/>
                  </a:solidFill>
                  <a:latin typeface="Courier New" pitchFamily="49" charset="0"/>
                </a:rPr>
                <a:t>else</a:t>
              </a:r>
              <a:r>
                <a:rPr lang="en-US" sz="1400" b="1" dirty="0">
                  <a:solidFill>
                    <a:srgbClr val="000000"/>
                  </a:solidFill>
                  <a:latin typeface="Courier New" pitchFamily="49" charset="0"/>
                </a:rPr>
                <a:t> fulltime = </a:t>
              </a:r>
              <a:r>
                <a:rPr lang="en-US" sz="1400" b="1" dirty="0">
                  <a:solidFill>
                    <a:srgbClr val="800080"/>
                  </a:solidFill>
                  <a:latin typeface="Courier New" pitchFamily="49" charset="0"/>
                </a:rPr>
                <a:t>'N'</a:t>
              </a:r>
              <a:r>
                <a:rPr lang="en-US" sz="1400" b="1" dirty="0">
                  <a:solidFill>
                    <a:srgbClr val="000000"/>
                  </a:solidFill>
                  <a:latin typeface="Courier New" pitchFamily="49" charset="0"/>
                </a:rPr>
                <a:t>;</a:t>
              </a:r>
            </a:p>
            <a:p>
              <a:r>
                <a:rPr lang="en-US" sz="1400" b="1" dirty="0">
                  <a:solidFill>
                    <a:srgbClr val="000000"/>
                  </a:solidFill>
                  <a:latin typeface="Courier New" pitchFamily="49" charset="0"/>
                </a:rPr>
                <a:t>   </a:t>
              </a:r>
              <a:r>
                <a:rPr lang="en-US" sz="1400" b="1" dirty="0">
                  <a:solidFill>
                    <a:srgbClr val="0000FF"/>
                  </a:solidFill>
                  <a:latin typeface="Courier New" pitchFamily="49" charset="0"/>
                </a:rPr>
                <a:t>if</a:t>
              </a:r>
              <a:r>
                <a:rPr lang="en-US" sz="1400" b="1" dirty="0">
                  <a:solidFill>
                    <a:srgbClr val="000000"/>
                  </a:solidFill>
                  <a:latin typeface="Courier New" pitchFamily="49" charset="0"/>
                </a:rPr>
                <a:t> </a:t>
              </a:r>
              <a:r>
                <a:rPr lang="en-US" sz="1400" b="1" dirty="0" smtClean="0">
                  <a:solidFill>
                    <a:srgbClr val="000000"/>
                  </a:solidFill>
                  <a:latin typeface="Courier New" pitchFamily="49" charset="0"/>
                </a:rPr>
                <a:t>Region= </a:t>
              </a:r>
              <a:r>
                <a:rPr lang="en-US" sz="1400" b="1" dirty="0">
                  <a:solidFill>
                    <a:srgbClr val="800080"/>
                  </a:solidFill>
                  <a:latin typeface="Courier New" pitchFamily="49" charset="0"/>
                </a:rPr>
                <a:t>'MN'</a:t>
              </a:r>
              <a:r>
                <a:rPr lang="en-US" sz="1400" b="1" dirty="0">
                  <a:solidFill>
                    <a:srgbClr val="000000"/>
                  </a:solidFill>
                  <a:latin typeface="Courier New" pitchFamily="49" charset="0"/>
                </a:rPr>
                <a:t> </a:t>
              </a:r>
              <a:r>
                <a:rPr lang="en-US" sz="1400" b="1" dirty="0">
                  <a:solidFill>
                    <a:srgbClr val="0000FF"/>
                  </a:solidFill>
                  <a:latin typeface="Courier New" pitchFamily="49" charset="0"/>
                </a:rPr>
                <a:t>then</a:t>
              </a:r>
              <a:r>
                <a:rPr lang="en-US" sz="1400" b="1" dirty="0">
                  <a:solidFill>
                    <a:srgbClr val="000000"/>
                  </a:solidFill>
                  <a:latin typeface="Courier New" pitchFamily="49" charset="0"/>
                </a:rPr>
                <a:t> </a:t>
              </a:r>
              <a:r>
                <a:rPr lang="en-US" sz="1400" b="1" dirty="0" smtClean="0">
                  <a:solidFill>
                    <a:srgbClr val="000000"/>
                  </a:solidFill>
                  <a:latin typeface="Courier New" pitchFamily="49" charset="0"/>
                </a:rPr>
                <a:t>reside </a:t>
              </a:r>
              <a:r>
                <a:rPr lang="en-US" sz="1400" b="1" dirty="0">
                  <a:solidFill>
                    <a:srgbClr val="000000"/>
                  </a:solidFill>
                  <a:latin typeface="Courier New" pitchFamily="49" charset="0"/>
                </a:rPr>
                <a:t>= </a:t>
              </a:r>
              <a:r>
                <a:rPr lang="en-US" sz="1400" b="1" dirty="0">
                  <a:solidFill>
                    <a:srgbClr val="800080"/>
                  </a:solidFill>
                  <a:latin typeface="Courier New" pitchFamily="49" charset="0"/>
                </a:rPr>
                <a:t>'Y'</a:t>
              </a:r>
              <a:r>
                <a:rPr lang="en-US" sz="1400" b="1" dirty="0">
                  <a:solidFill>
                    <a:srgbClr val="000000"/>
                  </a:solidFill>
                  <a:latin typeface="Courier New" pitchFamily="49" charset="0"/>
                </a:rPr>
                <a:t>; </a:t>
              </a:r>
              <a:r>
                <a:rPr lang="en-US" sz="1400" b="1" dirty="0">
                  <a:solidFill>
                    <a:srgbClr val="0000FF"/>
                  </a:solidFill>
                  <a:latin typeface="Courier New" pitchFamily="49" charset="0"/>
                </a:rPr>
                <a:t>else</a:t>
              </a:r>
              <a:r>
                <a:rPr lang="en-US" sz="1400" b="1" dirty="0">
                  <a:solidFill>
                    <a:srgbClr val="000000"/>
                  </a:solidFill>
                  <a:latin typeface="Courier New" pitchFamily="49" charset="0"/>
                </a:rPr>
                <a:t> </a:t>
              </a:r>
              <a:r>
                <a:rPr lang="en-US" sz="1400" b="1" dirty="0" smtClean="0">
                  <a:solidFill>
                    <a:srgbClr val="000000"/>
                  </a:solidFill>
                  <a:latin typeface="Courier New" pitchFamily="49" charset="0"/>
                </a:rPr>
                <a:t>reside= </a:t>
              </a:r>
              <a:r>
                <a:rPr lang="en-US" sz="1400" b="1" dirty="0">
                  <a:solidFill>
                    <a:srgbClr val="800080"/>
                  </a:solidFill>
                  <a:latin typeface="Courier New" pitchFamily="49" charset="0"/>
                </a:rPr>
                <a:t>'N'</a:t>
              </a:r>
              <a:r>
                <a:rPr lang="en-US" sz="1400" b="1" dirty="0">
                  <a:solidFill>
                    <a:srgbClr val="000000"/>
                  </a:solidFill>
                  <a:latin typeface="Courier New" pitchFamily="49" charset="0"/>
                </a:rPr>
                <a:t>; </a:t>
              </a:r>
            </a:p>
            <a:p>
              <a:r>
                <a:rPr lang="en-US" sz="1400" b="1" dirty="0">
                  <a:solidFill>
                    <a:srgbClr val="0000FF"/>
                  </a:solidFill>
                  <a:latin typeface="Courier New" pitchFamily="49" charset="0"/>
                </a:rPr>
                <a:t>DATALINES</a:t>
              </a:r>
              <a:r>
                <a:rPr lang="en-US" sz="1400" b="1" dirty="0">
                  <a:solidFill>
                    <a:srgbClr val="000000"/>
                  </a:solidFill>
                  <a:latin typeface="Courier New" pitchFamily="49" charset="0"/>
                </a:rPr>
                <a:t>;</a:t>
              </a:r>
            </a:p>
            <a:p>
              <a:r>
                <a:rPr lang="en-US" sz="1400" b="1" dirty="0">
                  <a:solidFill>
                    <a:srgbClr val="000000"/>
                  </a:solidFill>
                  <a:latin typeface="Courier New" pitchFamily="49" charset="0"/>
                </a:rPr>
                <a:t>F 23 S 15 MN</a:t>
              </a:r>
            </a:p>
            <a:p>
              <a:r>
                <a:rPr lang="en-US" sz="1400" b="1" dirty="0">
                  <a:solidFill>
                    <a:srgbClr val="000000"/>
                  </a:solidFill>
                  <a:latin typeface="Courier New" pitchFamily="49" charset="0"/>
                </a:rPr>
                <a:t>F 21 S 15 WI</a:t>
              </a:r>
            </a:p>
            <a:p>
              <a:r>
                <a:rPr lang="en-US" sz="1400" b="1" dirty="0">
                  <a:solidFill>
                    <a:srgbClr val="000000"/>
                  </a:solidFill>
                  <a:latin typeface="Courier New" pitchFamily="49" charset="0"/>
                </a:rPr>
                <a:t>F 22 S 09 MN</a:t>
              </a:r>
            </a:p>
            <a:p>
              <a:r>
                <a:rPr lang="en-US" sz="1400" b="1" dirty="0">
                  <a:solidFill>
                    <a:srgbClr val="000000"/>
                  </a:solidFill>
                  <a:latin typeface="Courier New" pitchFamily="49" charset="0"/>
                </a:rPr>
                <a:t>F 35 M 02 MN</a:t>
              </a:r>
            </a:p>
            <a:p>
              <a:r>
                <a:rPr lang="en-US" sz="1400" b="1" dirty="0">
                  <a:solidFill>
                    <a:srgbClr val="000000"/>
                  </a:solidFill>
                  <a:latin typeface="Courier New" pitchFamily="49" charset="0"/>
                </a:rPr>
                <a:t>F 22 M 13 MN</a:t>
              </a:r>
            </a:p>
            <a:p>
              <a:r>
                <a:rPr lang="en-US" sz="1400" b="1" dirty="0">
                  <a:solidFill>
                    <a:srgbClr val="000000"/>
                  </a:solidFill>
                  <a:latin typeface="Courier New" pitchFamily="49" charset="0"/>
                </a:rPr>
                <a:t>F 25 S 13 WI</a:t>
              </a:r>
            </a:p>
            <a:p>
              <a:r>
                <a:rPr lang="en-US" sz="1400" b="1" dirty="0">
                  <a:solidFill>
                    <a:srgbClr val="000000"/>
                  </a:solidFill>
                  <a:latin typeface="Courier New" pitchFamily="49" charset="0"/>
                </a:rPr>
                <a:t>M 20 S 13 MN</a:t>
              </a:r>
            </a:p>
            <a:p>
              <a:r>
                <a:rPr lang="en-US" sz="1400" b="1" dirty="0">
                  <a:solidFill>
                    <a:srgbClr val="000000"/>
                  </a:solidFill>
                  <a:latin typeface="Courier New" pitchFamily="49" charset="0"/>
                </a:rPr>
                <a:t>M 26 M 15 WI</a:t>
              </a:r>
            </a:p>
            <a:p>
              <a:r>
                <a:rPr lang="en-US" sz="1400" b="1" dirty="0">
                  <a:solidFill>
                    <a:srgbClr val="000000"/>
                  </a:solidFill>
                  <a:latin typeface="Courier New" pitchFamily="49" charset="0"/>
                </a:rPr>
                <a:t>M 27 S 05 MN</a:t>
              </a:r>
            </a:p>
            <a:p>
              <a:r>
                <a:rPr lang="en-US" sz="1400" b="1" dirty="0">
                  <a:solidFill>
                    <a:srgbClr val="000000"/>
                  </a:solidFill>
                  <a:latin typeface="Courier New" pitchFamily="49" charset="0"/>
                </a:rPr>
                <a:t>M 23 S 14 IA</a:t>
              </a:r>
            </a:p>
            <a:p>
              <a:r>
                <a:rPr lang="en-US" sz="1400" b="1" dirty="0">
                  <a:solidFill>
                    <a:srgbClr val="000000"/>
                  </a:solidFill>
                  <a:latin typeface="Courier New" pitchFamily="49" charset="0"/>
                </a:rPr>
                <a:t>M 21 S 14 MN</a:t>
              </a:r>
            </a:p>
            <a:p>
              <a:r>
                <a:rPr lang="en-US" sz="1400" b="1" dirty="0">
                  <a:solidFill>
                    <a:srgbClr val="000000"/>
                  </a:solidFill>
                  <a:latin typeface="Courier New" pitchFamily="49" charset="0"/>
                </a:rPr>
                <a:t>M 29 M 15 MN</a:t>
              </a:r>
            </a:p>
            <a:p>
              <a:r>
                <a:rPr lang="en-US" sz="1400" b="1" dirty="0">
                  <a:solidFill>
                    <a:srgbClr val="000000"/>
                  </a:solidFill>
                  <a:latin typeface="Courier New" pitchFamily="49" charset="0"/>
                </a:rPr>
                <a:t>;</a:t>
              </a:r>
            </a:p>
            <a:p>
              <a:r>
                <a:rPr lang="en-US" sz="1400" b="1" dirty="0">
                  <a:solidFill>
                    <a:srgbClr val="000080"/>
                  </a:solidFill>
                  <a:latin typeface="Courier New" pitchFamily="49" charset="0"/>
                </a:rPr>
                <a:t>RUN</a:t>
              </a:r>
              <a:r>
                <a:rPr lang="en-US" sz="1400" b="1" dirty="0">
                  <a:solidFill>
                    <a:srgbClr val="000000"/>
                  </a:solidFill>
                  <a:latin typeface="Courier New" pitchFamily="49" charset="0"/>
                </a:rPr>
                <a:t>;</a:t>
              </a:r>
            </a:p>
            <a:p>
              <a:endParaRPr lang="en-US" sz="1400" b="1" dirty="0">
                <a:solidFill>
                  <a:srgbClr val="000000"/>
                </a:solidFill>
                <a:latin typeface="Courier New" pitchFamily="49" charset="0"/>
              </a:endParaRPr>
            </a:p>
            <a:p>
              <a:r>
                <a:rPr lang="en-US" sz="1400" b="1" dirty="0">
                  <a:solidFill>
                    <a:srgbClr val="000080"/>
                  </a:solidFill>
                  <a:latin typeface="Courier New" pitchFamily="49" charset="0"/>
                </a:rPr>
                <a:t>PROC</a:t>
              </a:r>
              <a:r>
                <a:rPr lang="en-US" sz="1400" b="1" dirty="0">
                  <a:solidFill>
                    <a:srgbClr val="000000"/>
                  </a:solidFill>
                  <a:latin typeface="Courier New" pitchFamily="49" charset="0"/>
                </a:rPr>
                <a:t> </a:t>
              </a:r>
              <a:r>
                <a:rPr lang="en-US" sz="1400" b="1" dirty="0">
                  <a:solidFill>
                    <a:srgbClr val="000080"/>
                  </a:solidFill>
                  <a:latin typeface="Courier New" pitchFamily="49" charset="0"/>
                </a:rPr>
                <a:t>PRINT</a:t>
              </a:r>
              <a:r>
                <a:rPr lang="en-US" sz="1400" b="1" dirty="0">
                  <a:solidFill>
                    <a:srgbClr val="000000"/>
                  </a:solidFill>
                  <a:latin typeface="Courier New" pitchFamily="49" charset="0"/>
                </a:rPr>
                <a:t> </a:t>
              </a:r>
              <a:r>
                <a:rPr lang="en-US" sz="1400" b="1" dirty="0">
                  <a:solidFill>
                    <a:srgbClr val="0000FF"/>
                  </a:solidFill>
                  <a:latin typeface="Courier New" pitchFamily="49" charset="0"/>
                </a:rPr>
                <a:t>DATA</a:t>
              </a:r>
              <a:r>
                <a:rPr lang="en-US" sz="1400" b="1" dirty="0">
                  <a:solidFill>
                    <a:srgbClr val="000000"/>
                  </a:solidFill>
                  <a:latin typeface="Courier New" pitchFamily="49" charset="0"/>
                </a:rPr>
                <a:t>=demo ;</a:t>
              </a:r>
            </a:p>
            <a:p>
              <a:r>
                <a:rPr lang="en-US" sz="1400" b="1" dirty="0">
                  <a:solidFill>
                    <a:srgbClr val="000000"/>
                  </a:solidFill>
                  <a:latin typeface="Courier New" pitchFamily="49" charset="0"/>
                </a:rPr>
                <a:t> </a:t>
              </a:r>
              <a:r>
                <a:rPr lang="en-US" sz="1400" b="1" dirty="0">
                  <a:solidFill>
                    <a:srgbClr val="0000FF"/>
                  </a:solidFill>
                  <a:latin typeface="Courier New" pitchFamily="49" charset="0"/>
                </a:rPr>
                <a:t>VAR</a:t>
              </a:r>
              <a:r>
                <a:rPr lang="en-US" sz="1400" b="1" dirty="0">
                  <a:solidFill>
                    <a:srgbClr val="000000"/>
                  </a:solidFill>
                  <a:latin typeface="Courier New" pitchFamily="49" charset="0"/>
                </a:rPr>
                <a:t> </a:t>
              </a:r>
              <a:r>
                <a:rPr lang="en-US" sz="1400" b="1" dirty="0" err="1" smtClean="0">
                  <a:solidFill>
                    <a:srgbClr val="000000"/>
                  </a:solidFill>
                  <a:latin typeface="Courier New" pitchFamily="49" charset="0"/>
                </a:rPr>
                <a:t>genero</a:t>
              </a:r>
              <a:r>
                <a:rPr lang="en-US" sz="1400" b="1" dirty="0" smtClean="0">
                  <a:solidFill>
                    <a:srgbClr val="000000"/>
                  </a:solidFill>
                  <a:latin typeface="Courier New" pitchFamily="49" charset="0"/>
                </a:rPr>
                <a:t> </a:t>
              </a:r>
              <a:r>
                <a:rPr lang="en-US" sz="1400" b="1" dirty="0" err="1" smtClean="0">
                  <a:solidFill>
                    <a:srgbClr val="000000"/>
                  </a:solidFill>
                  <a:latin typeface="Courier New" pitchFamily="49" charset="0"/>
                </a:rPr>
                <a:t>edad</a:t>
              </a:r>
              <a:r>
                <a:rPr lang="en-US" sz="1400" b="1" dirty="0" smtClean="0">
                  <a:solidFill>
                    <a:srgbClr val="000000"/>
                  </a:solidFill>
                  <a:latin typeface="Courier New" pitchFamily="49" charset="0"/>
                </a:rPr>
                <a:t> </a:t>
              </a:r>
              <a:r>
                <a:rPr lang="en-US" sz="1400" b="1" dirty="0" err="1" smtClean="0">
                  <a:solidFill>
                    <a:srgbClr val="000000"/>
                  </a:solidFill>
                  <a:latin typeface="Courier New" pitchFamily="49" charset="0"/>
                </a:rPr>
                <a:t>est_civil</a:t>
              </a:r>
              <a:r>
                <a:rPr lang="en-US" sz="1400" b="1" dirty="0" smtClean="0">
                  <a:solidFill>
                    <a:srgbClr val="000000"/>
                  </a:solidFill>
                  <a:latin typeface="Courier New" pitchFamily="49" charset="0"/>
                </a:rPr>
                <a:t> </a:t>
              </a:r>
              <a:r>
                <a:rPr lang="en-US" sz="1400" b="1" dirty="0" err="1" smtClean="0">
                  <a:solidFill>
                    <a:srgbClr val="000000"/>
                  </a:solidFill>
                  <a:latin typeface="Courier New" pitchFamily="49" charset="0"/>
                </a:rPr>
                <a:t>credito</a:t>
              </a:r>
              <a:r>
                <a:rPr lang="en-US" sz="1400" b="1" dirty="0" smtClean="0">
                  <a:solidFill>
                    <a:srgbClr val="000000"/>
                  </a:solidFill>
                  <a:latin typeface="Courier New" pitchFamily="49" charset="0"/>
                </a:rPr>
                <a:t> </a:t>
              </a:r>
              <a:r>
                <a:rPr lang="en-US" sz="1400" b="1" dirty="0">
                  <a:solidFill>
                    <a:srgbClr val="000000"/>
                  </a:solidFill>
                  <a:latin typeface="Courier New" pitchFamily="49" charset="0"/>
                </a:rPr>
                <a:t>fulltime </a:t>
              </a:r>
              <a:r>
                <a:rPr lang="en-US" sz="1400" b="1" dirty="0" smtClean="0">
                  <a:solidFill>
                    <a:srgbClr val="000000"/>
                  </a:solidFill>
                  <a:latin typeface="Courier New" pitchFamily="49" charset="0"/>
                </a:rPr>
                <a:t>region;</a:t>
              </a:r>
              <a:endParaRPr lang="en-US" sz="1400" b="1" dirty="0">
                <a:solidFill>
                  <a:srgbClr val="000000"/>
                </a:solidFill>
                <a:latin typeface="Courier New" pitchFamily="49" charset="0"/>
              </a:endParaRPr>
            </a:p>
            <a:p>
              <a:r>
                <a:rPr lang="en-US" sz="1400" b="1" dirty="0">
                  <a:solidFill>
                    <a:srgbClr val="000080"/>
                  </a:solidFill>
                  <a:latin typeface="Courier New" pitchFamily="49" charset="0"/>
                </a:rPr>
                <a:t>RUN</a:t>
              </a:r>
              <a:r>
                <a:rPr lang="en-US" sz="1400" b="1" dirty="0">
                  <a:solidFill>
                    <a:srgbClr val="000000"/>
                  </a:solidFill>
                  <a:latin typeface="Courier New" pitchFamily="49" charset="0"/>
                </a:rPr>
                <a:t>;</a:t>
              </a:r>
            </a:p>
            <a:p>
              <a:pPr>
                <a:spcBef>
                  <a:spcPct val="50000"/>
                </a:spcBef>
              </a:pPr>
              <a:endParaRPr lang="en-US" sz="1400" b="1" dirty="0">
                <a:solidFill>
                  <a:srgbClr val="000000"/>
                </a:solidFill>
                <a:latin typeface="Courier New" pitchFamily="49" charset="0"/>
              </a:endParaRPr>
            </a:p>
          </p:txBody>
        </p:sp>
        <p:sp>
          <p:nvSpPr>
            <p:cNvPr id="6" name="Text Box 4"/>
            <p:cNvSpPr txBox="1">
              <a:spLocks noChangeArrowheads="1"/>
            </p:cNvSpPr>
            <p:nvPr/>
          </p:nvSpPr>
          <p:spPr bwMode="auto">
            <a:xfrm>
              <a:off x="7260299" y="17608208"/>
              <a:ext cx="1676400" cy="2126224"/>
            </a:xfrm>
            <a:prstGeom prst="rect">
              <a:avLst/>
            </a:prstGeom>
            <a:noFill/>
            <a:ln w="9525">
              <a:noFill/>
              <a:miter lim="800000"/>
              <a:headEnd/>
              <a:tailEnd/>
            </a:ln>
          </p:spPr>
          <p:txBody>
            <a:bodyPr>
              <a:spAutoFit/>
            </a:bodyPr>
            <a:lstStyle/>
            <a:p>
              <a:pPr>
                <a:spcBef>
                  <a:spcPct val="50000"/>
                </a:spcBef>
              </a:pPr>
              <a:r>
                <a:rPr lang="en-US" dirty="0" smtClean="0"/>
                <a:t>PASO DATA </a:t>
              </a:r>
              <a:endParaRPr lang="en-US" dirty="0"/>
            </a:p>
          </p:txBody>
        </p:sp>
      </p:grpSp>
      <p:sp>
        <p:nvSpPr>
          <p:cNvPr id="10" name="9 Rectángulo redondeado"/>
          <p:cNvSpPr/>
          <p:nvPr/>
        </p:nvSpPr>
        <p:spPr>
          <a:xfrm>
            <a:off x="323528" y="4941168"/>
            <a:ext cx="72008"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304800" y="1143000"/>
            <a:ext cx="6705600" cy="4495800"/>
          </a:xfrm>
          <a:prstGeom prst="rect">
            <a:avLst/>
          </a:prstGeom>
          <a:noFill/>
          <a:ln w="9525">
            <a:solidFill>
              <a:schemeClr val="tx1"/>
            </a:solidFill>
            <a:miter lim="800000"/>
            <a:headEnd/>
            <a:tailEnd/>
          </a:ln>
        </p:spPr>
        <p:txBody>
          <a:bodyPr wrap="none" anchor="ctr"/>
          <a:lstStyle/>
          <a:p>
            <a:endParaRPr lang="es-ES"/>
          </a:p>
        </p:txBody>
      </p:sp>
      <p:sp>
        <p:nvSpPr>
          <p:cNvPr id="13" name="Rectangle 5"/>
          <p:cNvSpPr>
            <a:spLocks noChangeArrowheads="1"/>
          </p:cNvSpPr>
          <p:nvPr/>
        </p:nvSpPr>
        <p:spPr bwMode="auto">
          <a:xfrm>
            <a:off x="323528" y="5661248"/>
            <a:ext cx="6705600" cy="685800"/>
          </a:xfrm>
          <a:prstGeom prst="rect">
            <a:avLst/>
          </a:prstGeom>
          <a:noFill/>
          <a:ln w="9525">
            <a:solidFill>
              <a:schemeClr val="tx1"/>
            </a:solidFill>
            <a:miter lim="800000"/>
            <a:headEnd/>
            <a:tailEnd/>
          </a:ln>
        </p:spPr>
        <p:txBody>
          <a:bodyPr wrap="none" anchor="ctr"/>
          <a:lstStyle/>
          <a:p>
            <a:endParaRPr lang="es-ES"/>
          </a:p>
        </p:txBody>
      </p:sp>
      <p:sp>
        <p:nvSpPr>
          <p:cNvPr id="16" name="15 CuadroTexto"/>
          <p:cNvSpPr txBox="1"/>
          <p:nvPr/>
        </p:nvSpPr>
        <p:spPr>
          <a:xfrm>
            <a:off x="7164288" y="6011996"/>
            <a:ext cx="1800200" cy="369332"/>
          </a:xfrm>
          <a:prstGeom prst="rect">
            <a:avLst/>
          </a:prstGeom>
          <a:noFill/>
        </p:spPr>
        <p:txBody>
          <a:bodyPr wrap="square" rtlCol="0">
            <a:spAutoFit/>
          </a:bodyPr>
          <a:lstStyle/>
          <a:p>
            <a:r>
              <a:rPr lang="es-ES" dirty="0" smtClean="0"/>
              <a:t>PASO PROC </a:t>
            </a:r>
            <a:endParaRPr lang="es-E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chemeClr val="accent4">
              <a:lumMod val="40000"/>
              <a:lumOff val="60000"/>
            </a:schemeClr>
          </a:solidFill>
        </p:spPr>
        <p:txBody>
          <a:bodyPr/>
          <a:lstStyle/>
          <a:p>
            <a:r>
              <a:rPr lang="es-ES" dirty="0" smtClean="0"/>
              <a:t>MENSAJES EN SAS LOG</a:t>
            </a:r>
            <a:endParaRPr lang="es-ES" dirty="0"/>
          </a:p>
        </p:txBody>
      </p:sp>
      <p:sp>
        <p:nvSpPr>
          <p:cNvPr id="5" name="Rectangle 3"/>
          <p:cNvSpPr>
            <a:spLocks noGrp="1" noChangeArrowheads="1"/>
          </p:cNvSpPr>
          <p:nvPr>
            <p:ph idx="1"/>
          </p:nvPr>
        </p:nvSpPr>
        <p:spPr>
          <a:xfrm>
            <a:off x="457200" y="1567333"/>
            <a:ext cx="8229600" cy="4525963"/>
          </a:xfrm>
        </p:spPr>
        <p:txBody>
          <a:bodyPr>
            <a:normAutofit/>
          </a:bodyPr>
          <a:lstStyle/>
          <a:p>
            <a:pPr eaLnBrk="1" hangingPunct="1"/>
            <a:r>
              <a:rPr lang="en-US" u="sng" dirty="0" smtClean="0">
                <a:solidFill>
                  <a:srgbClr val="FF0000"/>
                </a:solidFill>
              </a:rPr>
              <a:t>Errors</a:t>
            </a:r>
            <a:r>
              <a:rPr lang="en-US" dirty="0" smtClean="0"/>
              <a:t> – </a:t>
            </a:r>
            <a:r>
              <a:rPr lang="en-US" dirty="0"/>
              <a:t> </a:t>
            </a:r>
            <a:r>
              <a:rPr lang="en-US" dirty="0" err="1" smtClean="0"/>
              <a:t>aborta</a:t>
            </a:r>
            <a:r>
              <a:rPr lang="en-US" dirty="0" smtClean="0"/>
              <a:t> el </a:t>
            </a:r>
            <a:r>
              <a:rPr lang="en-US" dirty="0" err="1" smtClean="0"/>
              <a:t>programa</a:t>
            </a:r>
            <a:r>
              <a:rPr lang="en-US" dirty="0" smtClean="0"/>
              <a:t>. Se para el </a:t>
            </a:r>
            <a:r>
              <a:rPr lang="en-US" dirty="0" err="1" smtClean="0"/>
              <a:t>procedimiento</a:t>
            </a:r>
            <a:r>
              <a:rPr lang="en-US" dirty="0" smtClean="0"/>
              <a:t>  o </a:t>
            </a:r>
            <a:r>
              <a:rPr lang="en-US" dirty="0" err="1" smtClean="0"/>
              <a:t>lectura</a:t>
            </a:r>
            <a:r>
              <a:rPr lang="en-US" dirty="0" smtClean="0"/>
              <a:t> de </a:t>
            </a:r>
            <a:r>
              <a:rPr lang="en-US" dirty="0" err="1" smtClean="0"/>
              <a:t>datos</a:t>
            </a:r>
            <a:r>
              <a:rPr lang="en-US" dirty="0" smtClean="0"/>
              <a:t>. </a:t>
            </a:r>
          </a:p>
          <a:p>
            <a:pPr eaLnBrk="1" hangingPunct="1"/>
            <a:endParaRPr lang="en-US" dirty="0" smtClean="0"/>
          </a:p>
          <a:p>
            <a:pPr eaLnBrk="1" hangingPunct="1"/>
            <a:r>
              <a:rPr lang="en-US" u="sng" dirty="0" smtClean="0">
                <a:solidFill>
                  <a:srgbClr val="008000"/>
                </a:solidFill>
              </a:rPr>
              <a:t>Warnings</a:t>
            </a:r>
            <a:r>
              <a:rPr lang="en-US" u="sng" dirty="0" smtClean="0"/>
              <a:t> </a:t>
            </a:r>
            <a:r>
              <a:rPr lang="en-US" dirty="0" smtClean="0"/>
              <a:t>– </a:t>
            </a:r>
            <a:r>
              <a:rPr lang="en-US" dirty="0" err="1" smtClean="0"/>
              <a:t>mensajes</a:t>
            </a:r>
            <a:r>
              <a:rPr lang="en-US" dirty="0" smtClean="0"/>
              <a:t> </a:t>
            </a:r>
            <a:r>
              <a:rPr lang="en-US" dirty="0" err="1" smtClean="0"/>
              <a:t>importantes</a:t>
            </a:r>
            <a:r>
              <a:rPr lang="en-US" dirty="0" smtClean="0"/>
              <a:t> a </a:t>
            </a:r>
            <a:r>
              <a:rPr lang="en-US" dirty="0" err="1" smtClean="0"/>
              <a:t>tener</a:t>
            </a:r>
            <a:r>
              <a:rPr lang="en-US" dirty="0" smtClean="0"/>
              <a:t> en </a:t>
            </a:r>
            <a:r>
              <a:rPr lang="en-US" dirty="0" err="1" smtClean="0"/>
              <a:t>cuenta</a:t>
            </a:r>
            <a:r>
              <a:rPr lang="en-US" dirty="0" smtClean="0"/>
              <a:t> no para el </a:t>
            </a:r>
            <a:r>
              <a:rPr lang="en-US" dirty="0" err="1" smtClean="0"/>
              <a:t>programa</a:t>
            </a:r>
            <a:r>
              <a:rPr lang="en-US" dirty="0" smtClean="0"/>
              <a:t> </a:t>
            </a:r>
            <a:r>
              <a:rPr lang="en-US" dirty="0" err="1" smtClean="0"/>
              <a:t>pero</a:t>
            </a:r>
            <a:r>
              <a:rPr lang="en-US" dirty="0" smtClean="0"/>
              <a:t> </a:t>
            </a:r>
            <a:r>
              <a:rPr lang="en-US" dirty="0" err="1" smtClean="0"/>
              <a:t>pueden</a:t>
            </a:r>
            <a:r>
              <a:rPr lang="en-US" dirty="0" smtClean="0"/>
              <a:t> </a:t>
            </a:r>
            <a:r>
              <a:rPr lang="en-US" dirty="0" err="1" smtClean="0"/>
              <a:t>obtener</a:t>
            </a:r>
            <a:r>
              <a:rPr lang="en-US" dirty="0" smtClean="0"/>
              <a:t> </a:t>
            </a:r>
            <a:r>
              <a:rPr lang="en-US" dirty="0" err="1" smtClean="0"/>
              <a:t>resultados</a:t>
            </a:r>
            <a:r>
              <a:rPr lang="en-US" dirty="0" smtClean="0"/>
              <a:t> no </a:t>
            </a:r>
            <a:r>
              <a:rPr lang="en-US" dirty="0" err="1" smtClean="0"/>
              <a:t>deseados</a:t>
            </a:r>
            <a:r>
              <a:rPr lang="en-US" dirty="0" smtClean="0"/>
              <a:t>. </a:t>
            </a:r>
          </a:p>
          <a:p>
            <a:pPr eaLnBrk="1" hangingPunct="1"/>
            <a:endParaRPr lang="en-US" dirty="0" smtClean="0"/>
          </a:p>
          <a:p>
            <a:pPr eaLnBrk="1" hangingPunct="1"/>
            <a:r>
              <a:rPr lang="en-US" u="sng" dirty="0" smtClean="0">
                <a:solidFill>
                  <a:schemeClr val="accent1"/>
                </a:solidFill>
              </a:rPr>
              <a:t>Notes</a:t>
            </a:r>
            <a:r>
              <a:rPr lang="en-US" dirty="0" smtClean="0">
                <a:solidFill>
                  <a:schemeClr val="accent1"/>
                </a:solidFill>
              </a:rPr>
              <a:t> </a:t>
            </a:r>
            <a:r>
              <a:rPr lang="en-US" dirty="0" smtClean="0"/>
              <a:t>– </a:t>
            </a:r>
            <a:r>
              <a:rPr lang="en-US" dirty="0" err="1" smtClean="0"/>
              <a:t>Mensajes</a:t>
            </a:r>
            <a:r>
              <a:rPr lang="en-US" dirty="0" smtClean="0"/>
              <a:t> </a:t>
            </a:r>
            <a:r>
              <a:rPr lang="en-US" dirty="0" err="1" smtClean="0"/>
              <a:t>informativos</a:t>
            </a: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162122" y="620688"/>
            <a:ext cx="8937781" cy="59766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152400" y="152400"/>
            <a:ext cx="8991600" cy="6740307"/>
          </a:xfrm>
          <a:prstGeom prst="rect">
            <a:avLst/>
          </a:prstGeom>
          <a:noFill/>
          <a:ln w="12700" cap="sq">
            <a:noFill/>
            <a:miter lim="800000"/>
            <a:headEnd type="none" w="sm" len="sm"/>
            <a:tailEnd type="none" w="sm" len="sm"/>
          </a:ln>
        </p:spPr>
        <p:txBody>
          <a:bodyPr>
            <a:spAutoFit/>
          </a:bodyPr>
          <a:lstStyle/>
          <a:p>
            <a:pPr algn="ctr"/>
            <a:r>
              <a:rPr lang="en-US" sz="2400" b="1" dirty="0">
                <a:latin typeface="Courier New" pitchFamily="49" charset="0"/>
              </a:rPr>
              <a:t> OUTPUT WINDOW </a:t>
            </a:r>
            <a:endParaRPr lang="en-US" sz="1200" b="1" dirty="0">
              <a:latin typeface="Courier New" pitchFamily="49" charset="0"/>
            </a:endParaRPr>
          </a:p>
          <a:p>
            <a:endParaRPr lang="en-US" sz="1200" b="1" dirty="0">
              <a:latin typeface="Courier New" pitchFamily="49" charset="0"/>
            </a:endParaRPr>
          </a:p>
          <a:p>
            <a:r>
              <a:rPr lang="en-US" sz="1200" b="1" dirty="0">
                <a:latin typeface="Courier New" pitchFamily="49" charset="0"/>
              </a:rPr>
              <a:t>Running the Example Program  </a:t>
            </a:r>
          </a:p>
          <a:p>
            <a:endParaRPr lang="en-US" sz="1200" b="1" dirty="0">
              <a:latin typeface="Courier New" pitchFamily="49" charset="0"/>
            </a:endParaRPr>
          </a:p>
          <a:p>
            <a:r>
              <a:rPr lang="en-US" sz="1200" b="1" dirty="0" err="1">
                <a:latin typeface="Courier New" pitchFamily="49" charset="0"/>
              </a:rPr>
              <a:t>Obs</a:t>
            </a:r>
            <a:r>
              <a:rPr lang="en-US" sz="1200" b="1" dirty="0">
                <a:latin typeface="Courier New" pitchFamily="49" charset="0"/>
              </a:rPr>
              <a:t>    </a:t>
            </a:r>
            <a:r>
              <a:rPr lang="en-US" sz="1200" b="1" dirty="0" err="1" smtClean="0">
                <a:latin typeface="Courier New" pitchFamily="49" charset="0"/>
              </a:rPr>
              <a:t>genero</a:t>
            </a:r>
            <a:r>
              <a:rPr lang="en-US" sz="1200" b="1" dirty="0" smtClean="0">
                <a:latin typeface="Courier New" pitchFamily="49" charset="0"/>
              </a:rPr>
              <a:t>    </a:t>
            </a:r>
            <a:r>
              <a:rPr lang="en-US" sz="1200" b="1" dirty="0" err="1" smtClean="0">
                <a:latin typeface="Courier New" pitchFamily="49" charset="0"/>
              </a:rPr>
              <a:t>edad</a:t>
            </a:r>
            <a:r>
              <a:rPr lang="en-US" sz="1200" b="1" dirty="0" smtClean="0">
                <a:latin typeface="Courier New" pitchFamily="49" charset="0"/>
              </a:rPr>
              <a:t>   </a:t>
            </a:r>
            <a:r>
              <a:rPr lang="en-US" sz="1200" b="1" dirty="0" err="1" smtClean="0">
                <a:latin typeface="Courier New" pitchFamily="49" charset="0"/>
              </a:rPr>
              <a:t>est_civil</a:t>
            </a:r>
            <a:r>
              <a:rPr lang="en-US" sz="1200" b="1" dirty="0" smtClean="0">
                <a:latin typeface="Courier New" pitchFamily="49" charset="0"/>
              </a:rPr>
              <a:t>   </a:t>
            </a:r>
            <a:r>
              <a:rPr lang="en-US" sz="1200" b="1" dirty="0" err="1" smtClean="0">
                <a:latin typeface="Courier New" pitchFamily="49" charset="0"/>
              </a:rPr>
              <a:t>credito</a:t>
            </a:r>
            <a:r>
              <a:rPr lang="en-US" sz="1200" b="1" dirty="0" smtClean="0">
                <a:latin typeface="Courier New" pitchFamily="49" charset="0"/>
              </a:rPr>
              <a:t>   fulltime   region</a:t>
            </a:r>
          </a:p>
          <a:p>
            <a:endParaRPr lang="en-US" sz="1200" b="1" dirty="0">
              <a:latin typeface="Courier New" pitchFamily="49" charset="0"/>
            </a:endParaRPr>
          </a:p>
          <a:p>
            <a:r>
              <a:rPr lang="en-US" sz="1200" b="1" dirty="0">
                <a:latin typeface="Courier New" pitchFamily="49" charset="0"/>
              </a:rPr>
              <a:t>  1      F        23       S          15         Y         MN</a:t>
            </a:r>
          </a:p>
          <a:p>
            <a:r>
              <a:rPr lang="en-US" sz="1200" b="1" dirty="0">
                <a:latin typeface="Courier New" pitchFamily="49" charset="0"/>
              </a:rPr>
              <a:t>  2      F        21       S          15         Y         WI</a:t>
            </a:r>
          </a:p>
          <a:p>
            <a:r>
              <a:rPr lang="en-US" sz="1200" b="1" dirty="0">
                <a:latin typeface="Courier New" pitchFamily="49" charset="0"/>
              </a:rPr>
              <a:t>  3      F        22       S           9         N         MN</a:t>
            </a:r>
          </a:p>
          <a:p>
            <a:r>
              <a:rPr lang="en-US" sz="1200" b="1" dirty="0">
                <a:latin typeface="Courier New" pitchFamily="49" charset="0"/>
              </a:rPr>
              <a:t>  4      F        35       M           2         N         MN</a:t>
            </a:r>
          </a:p>
          <a:p>
            <a:r>
              <a:rPr lang="en-US" sz="1200" b="1" dirty="0">
                <a:latin typeface="Courier New" pitchFamily="49" charset="0"/>
              </a:rPr>
              <a:t>  5      F        22       M          13         Y         MN</a:t>
            </a:r>
          </a:p>
          <a:p>
            <a:r>
              <a:rPr lang="en-US" sz="1200" b="1" dirty="0">
                <a:latin typeface="Courier New" pitchFamily="49" charset="0"/>
              </a:rPr>
              <a:t>  6      F        25       S          13         Y         WI</a:t>
            </a:r>
          </a:p>
          <a:p>
            <a:r>
              <a:rPr lang="en-US" sz="1200" b="1" dirty="0">
                <a:latin typeface="Courier New" pitchFamily="49" charset="0"/>
              </a:rPr>
              <a:t>  7      M        20       S          13         Y         MN</a:t>
            </a:r>
          </a:p>
          <a:p>
            <a:r>
              <a:rPr lang="en-US" sz="1200" b="1" dirty="0">
                <a:latin typeface="Courier New" pitchFamily="49" charset="0"/>
              </a:rPr>
              <a:t>  8      M        26       M          15         Y         WI</a:t>
            </a:r>
          </a:p>
          <a:p>
            <a:r>
              <a:rPr lang="en-US" sz="1200" b="1" dirty="0">
                <a:latin typeface="Courier New" pitchFamily="49" charset="0"/>
              </a:rPr>
              <a:t>  9      M        27       S           5         N         MN</a:t>
            </a:r>
          </a:p>
          <a:p>
            <a:r>
              <a:rPr lang="en-US" sz="1200" b="1" dirty="0">
                <a:latin typeface="Courier New" pitchFamily="49" charset="0"/>
              </a:rPr>
              <a:t> 10      M        23       S          14         Y         IA</a:t>
            </a:r>
          </a:p>
          <a:p>
            <a:r>
              <a:rPr lang="en-US" sz="1200" b="1" dirty="0">
                <a:latin typeface="Courier New" pitchFamily="49" charset="0"/>
              </a:rPr>
              <a:t> 11      M        21       S          14         Y         MN</a:t>
            </a:r>
          </a:p>
          <a:p>
            <a:r>
              <a:rPr lang="en-US" sz="1200" b="1" dirty="0">
                <a:latin typeface="Courier New" pitchFamily="49" charset="0"/>
              </a:rPr>
              <a:t> 12      M        29       M          15         Y         MN</a:t>
            </a:r>
          </a:p>
          <a:p>
            <a:endParaRPr lang="en-US" sz="1200" b="1" dirty="0">
              <a:latin typeface="Courier New" pitchFamily="49" charset="0"/>
            </a:endParaRPr>
          </a:p>
          <a:p>
            <a:r>
              <a:rPr lang="en-US" sz="1200" b="1" dirty="0">
                <a:latin typeface="Courier New" pitchFamily="49" charset="0"/>
              </a:rPr>
              <a:t> </a:t>
            </a:r>
          </a:p>
          <a:p>
            <a:r>
              <a:rPr lang="en-US" sz="1200" b="1" dirty="0">
                <a:latin typeface="Courier New" pitchFamily="49" charset="0"/>
              </a:rPr>
              <a:t>The MEANS Procedure</a:t>
            </a:r>
          </a:p>
          <a:p>
            <a:endParaRPr lang="en-US" sz="1200" b="1" dirty="0">
              <a:latin typeface="Courier New" pitchFamily="49" charset="0"/>
            </a:endParaRPr>
          </a:p>
          <a:p>
            <a:r>
              <a:rPr lang="en-US" sz="1200" b="1" dirty="0">
                <a:latin typeface="Courier New" pitchFamily="49" charset="0"/>
              </a:rPr>
              <a:t>Variable     N             Sum            Mean</a:t>
            </a:r>
          </a:p>
          <a:p>
            <a:r>
              <a:rPr lang="en-US" sz="1200" b="1" dirty="0">
                <a:latin typeface="Courier New" pitchFamily="49" charset="0"/>
              </a:rPr>
              <a:t>----------------------------------------------</a:t>
            </a:r>
          </a:p>
          <a:p>
            <a:r>
              <a:rPr lang="en-US" sz="1200" b="1" dirty="0" err="1" smtClean="0">
                <a:latin typeface="Courier New" pitchFamily="49" charset="0"/>
              </a:rPr>
              <a:t>edad</a:t>
            </a:r>
            <a:r>
              <a:rPr lang="en-US" sz="1200" b="1" dirty="0" smtClean="0">
                <a:latin typeface="Courier New" pitchFamily="49" charset="0"/>
              </a:rPr>
              <a:t>        </a:t>
            </a:r>
            <a:r>
              <a:rPr lang="en-US" sz="1200" b="1" dirty="0">
                <a:latin typeface="Courier New" pitchFamily="49" charset="0"/>
              </a:rPr>
              <a:t>12     294.0000000      24.5000000</a:t>
            </a:r>
          </a:p>
          <a:p>
            <a:r>
              <a:rPr lang="en-US" sz="1200" b="1" dirty="0" err="1" smtClean="0">
                <a:latin typeface="Courier New" pitchFamily="49" charset="0"/>
              </a:rPr>
              <a:t>credito</a:t>
            </a:r>
            <a:r>
              <a:rPr lang="en-US" sz="1200" b="1" dirty="0" smtClean="0">
                <a:latin typeface="Courier New" pitchFamily="49" charset="0"/>
              </a:rPr>
              <a:t>     </a:t>
            </a:r>
            <a:r>
              <a:rPr lang="en-US" sz="1200" b="1" dirty="0">
                <a:latin typeface="Courier New" pitchFamily="49" charset="0"/>
              </a:rPr>
              <a:t>12     143.0000000      11.9166667</a:t>
            </a:r>
          </a:p>
          <a:p>
            <a:r>
              <a:rPr lang="en-US" sz="1200" b="1" dirty="0">
                <a:latin typeface="Courier New" pitchFamily="49" charset="0"/>
              </a:rPr>
              <a:t>-----------------------------------------------  </a:t>
            </a:r>
          </a:p>
          <a:p>
            <a:endParaRPr lang="en-US" sz="1200" b="1" dirty="0">
              <a:latin typeface="Courier New" pitchFamily="49" charset="0"/>
            </a:endParaRPr>
          </a:p>
          <a:p>
            <a:r>
              <a:rPr lang="en-US" sz="1200" b="1" dirty="0">
                <a:latin typeface="Courier New" pitchFamily="49" charset="0"/>
              </a:rPr>
              <a:t>The FREQ Procedure</a:t>
            </a:r>
          </a:p>
          <a:p>
            <a:endParaRPr lang="en-US" sz="1200" b="1" dirty="0">
              <a:latin typeface="Courier New" pitchFamily="49" charset="0"/>
            </a:endParaRPr>
          </a:p>
          <a:p>
            <a:r>
              <a:rPr lang="en-US" sz="1200" b="1" dirty="0">
                <a:latin typeface="Courier New" pitchFamily="49" charset="0"/>
              </a:rPr>
              <a:t>                                   Cumulative    </a:t>
            </a:r>
            <a:r>
              <a:rPr lang="en-US" sz="1200" b="1" dirty="0" err="1">
                <a:latin typeface="Courier New" pitchFamily="49" charset="0"/>
              </a:rPr>
              <a:t>Cumulative</a:t>
            </a:r>
            <a:endParaRPr lang="en-US" sz="1200" b="1" dirty="0">
              <a:latin typeface="Courier New" pitchFamily="49" charset="0"/>
            </a:endParaRPr>
          </a:p>
          <a:p>
            <a:r>
              <a:rPr lang="en-US" sz="1200" b="1" dirty="0" err="1" smtClean="0">
                <a:latin typeface="Courier New" pitchFamily="49" charset="0"/>
              </a:rPr>
              <a:t>genero</a:t>
            </a:r>
            <a:r>
              <a:rPr lang="en-US" sz="1200" b="1" dirty="0" smtClean="0">
                <a:latin typeface="Courier New" pitchFamily="49" charset="0"/>
              </a:rPr>
              <a:t>    </a:t>
            </a:r>
            <a:r>
              <a:rPr lang="en-US" sz="1200" b="1" dirty="0">
                <a:latin typeface="Courier New" pitchFamily="49" charset="0"/>
              </a:rPr>
              <a:t>Frequency     Percent     Frequency      Percent</a:t>
            </a:r>
          </a:p>
          <a:p>
            <a:r>
              <a:rPr lang="en-US" sz="1200" b="1" dirty="0">
                <a:latin typeface="Courier New" pitchFamily="49" charset="0"/>
              </a:rPr>
              <a:t>-----------------------------------------------------------</a:t>
            </a:r>
          </a:p>
          <a:p>
            <a:r>
              <a:rPr lang="en-US" sz="1200" b="1" dirty="0">
                <a:latin typeface="Courier New" pitchFamily="49" charset="0"/>
              </a:rPr>
              <a:t>F                6       50.00             6        50.00</a:t>
            </a:r>
          </a:p>
          <a:p>
            <a:r>
              <a:rPr lang="en-US" sz="1200" b="1" dirty="0">
                <a:latin typeface="Courier New" pitchFamily="49" charset="0"/>
              </a:rPr>
              <a:t>M                6       50.00            12       100.0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384"/>
            <a:ext cx="9144000" cy="1143000"/>
          </a:xfrm>
          <a:solidFill>
            <a:srgbClr val="92D050"/>
          </a:solidFill>
        </p:spPr>
        <p:txBody>
          <a:bodyPr>
            <a:normAutofit fontScale="90000"/>
          </a:bodyPr>
          <a:lstStyle/>
          <a:p>
            <a:r>
              <a:rPr lang="es-ES" dirty="0" smtClean="0"/>
              <a:t>Esquema del flujo de programación SAS</a:t>
            </a:r>
            <a:endParaRPr lang="es-ES" dirty="0"/>
          </a:p>
        </p:txBody>
      </p:sp>
      <p:grpSp>
        <p:nvGrpSpPr>
          <p:cNvPr id="3" name="2 Grupo"/>
          <p:cNvGrpSpPr/>
          <p:nvPr/>
        </p:nvGrpSpPr>
        <p:grpSpPr>
          <a:xfrm>
            <a:off x="467544" y="1629928"/>
            <a:ext cx="7920880" cy="4175336"/>
            <a:chOff x="685799" y="2205318"/>
            <a:chExt cx="7920880" cy="4175336"/>
          </a:xfrm>
        </p:grpSpPr>
        <p:sp>
          <p:nvSpPr>
            <p:cNvPr id="4" name="TextBox 4"/>
            <p:cNvSpPr txBox="1"/>
            <p:nvPr/>
          </p:nvSpPr>
          <p:spPr bwMode="auto">
            <a:xfrm>
              <a:off x="685799" y="5364991"/>
              <a:ext cx="4328654" cy="1015663"/>
            </a:xfrm>
            <a:prstGeom prst="rect">
              <a:avLst/>
            </a:prstGeom>
            <a:gradFill flip="none" rotWithShape="1">
              <a:gsLst>
                <a:gs pos="0">
                  <a:srgbClr val="DAA700"/>
                </a:gs>
                <a:gs pos="80000">
                  <a:srgbClr val="FFDC00"/>
                </a:gs>
                <a:gs pos="100000">
                  <a:srgbClr val="FFE000"/>
                </a:gs>
              </a:gsLst>
              <a:lin ang="16200000" scaled="1"/>
              <a:tileRect/>
            </a:gradFill>
            <a:ln w="9525" cap="flat" cmpd="sng" algn="ctr">
              <a:solidFill>
                <a:srgbClr val="FFCB00"/>
              </a:solidFill>
              <a:prstDash val="solid"/>
              <a:miter lim="800000"/>
              <a:headEnd type="none" w="med" len="med"/>
              <a:tailEnd type="none" w="med" len="med"/>
            </a:ln>
            <a:effectLst>
              <a:outerShdw blurRad="40005" dist="22860" dir="5400000" rotWithShape="0">
                <a:scrgbClr r="0" g="0" b="0">
                  <a:alpha val="35000"/>
                </a:scrgbClr>
              </a:outerShdw>
            </a:effectLst>
            <a:extLst/>
          </p:spPr>
          <p:txBody>
            <a:bodyPr vert="horz" wrap="square" lIns="36000" rIns="36000" rtlCol="0" anchor="b">
              <a:spAutoFit/>
            </a:bodyPr>
            <a:lstStyle/>
            <a:p>
              <a:pPr algn="ctr"/>
              <a:r>
                <a:rPr lang="en-US" sz="2000" dirty="0" err="1" smtClean="0">
                  <a:solidFill>
                    <a:srgbClr val="000000"/>
                  </a:solidFill>
                </a:rPr>
                <a:t>Explorar</a:t>
              </a:r>
              <a:r>
                <a:rPr lang="en-US" sz="2000" dirty="0" smtClean="0">
                  <a:solidFill>
                    <a:srgbClr val="000000"/>
                  </a:solidFill>
                </a:rPr>
                <a:t> </a:t>
              </a:r>
              <a:r>
                <a:rPr lang="en-US" sz="2000" dirty="0" err="1" smtClean="0">
                  <a:solidFill>
                    <a:srgbClr val="000000"/>
                  </a:solidFill>
                </a:rPr>
                <a:t>ventana</a:t>
              </a:r>
              <a:r>
                <a:rPr lang="en-US" sz="2000" dirty="0" smtClean="0">
                  <a:solidFill>
                    <a:srgbClr val="000000"/>
                  </a:solidFill>
                </a:rPr>
                <a:t> OUTPUT con </a:t>
              </a:r>
              <a:r>
                <a:rPr lang="en-US" sz="2000" dirty="0" err="1" smtClean="0">
                  <a:solidFill>
                    <a:srgbClr val="000000"/>
                  </a:solidFill>
                </a:rPr>
                <a:t>los</a:t>
              </a:r>
              <a:r>
                <a:rPr lang="en-US" sz="2000" dirty="0" smtClean="0">
                  <a:solidFill>
                    <a:srgbClr val="000000"/>
                  </a:solidFill>
                </a:rPr>
                <a:t> </a:t>
              </a:r>
              <a:r>
                <a:rPr lang="en-US" sz="2000" dirty="0" err="1" smtClean="0">
                  <a:solidFill>
                    <a:srgbClr val="000000"/>
                  </a:solidFill>
                </a:rPr>
                <a:t>resultados</a:t>
              </a:r>
              <a:r>
                <a:rPr lang="en-US" sz="2000" dirty="0" smtClean="0">
                  <a:solidFill>
                    <a:srgbClr val="000000"/>
                  </a:solidFill>
                </a:rPr>
                <a:t> </a:t>
              </a:r>
              <a:r>
                <a:rPr lang="en-US" sz="2000" dirty="0" err="1" smtClean="0">
                  <a:solidFill>
                    <a:srgbClr val="000000"/>
                  </a:solidFill>
                </a:rPr>
                <a:t>generados</a:t>
              </a:r>
              <a:r>
                <a:rPr lang="en-US" sz="2000" dirty="0" smtClean="0">
                  <a:solidFill>
                    <a:srgbClr val="000000"/>
                  </a:solidFill>
                </a:rPr>
                <a:t> </a:t>
              </a:r>
              <a:r>
                <a:rPr lang="en-US" sz="2000" dirty="0" err="1" smtClean="0">
                  <a:solidFill>
                    <a:srgbClr val="000000"/>
                  </a:solidFill>
                </a:rPr>
                <a:t>por</a:t>
              </a:r>
              <a:r>
                <a:rPr lang="en-US" sz="2000" dirty="0" smtClean="0">
                  <a:solidFill>
                    <a:srgbClr val="000000"/>
                  </a:solidFill>
                </a:rPr>
                <a:t> </a:t>
              </a:r>
              <a:r>
                <a:rPr lang="en-US" sz="2000" dirty="0" err="1" smtClean="0">
                  <a:solidFill>
                    <a:srgbClr val="000000"/>
                  </a:solidFill>
                </a:rPr>
                <a:t>los</a:t>
              </a:r>
              <a:r>
                <a:rPr lang="en-US" sz="2000" dirty="0" smtClean="0">
                  <a:solidFill>
                    <a:srgbClr val="000000"/>
                  </a:solidFill>
                </a:rPr>
                <a:t> </a:t>
              </a:r>
              <a:r>
                <a:rPr lang="en-US" sz="2000" dirty="0" err="1" smtClean="0">
                  <a:solidFill>
                    <a:srgbClr val="000000"/>
                  </a:solidFill>
                </a:rPr>
                <a:t>procedimientos</a:t>
              </a:r>
              <a:endParaRPr lang="en-US" sz="2000" dirty="0">
                <a:solidFill>
                  <a:srgbClr val="000000"/>
                </a:solidFill>
              </a:endParaRPr>
            </a:p>
          </p:txBody>
        </p:sp>
        <p:sp>
          <p:nvSpPr>
            <p:cNvPr id="5" name="TextBox 5"/>
            <p:cNvSpPr txBox="1"/>
            <p:nvPr/>
          </p:nvSpPr>
          <p:spPr bwMode="auto">
            <a:xfrm>
              <a:off x="685799" y="4209512"/>
              <a:ext cx="4328654" cy="707886"/>
            </a:xfrm>
            <a:prstGeom prst="rect">
              <a:avLst/>
            </a:prstGeom>
            <a:gradFill flip="none" rotWithShape="1">
              <a:gsLst>
                <a:gs pos="0">
                  <a:srgbClr val="DAA700"/>
                </a:gs>
                <a:gs pos="80000">
                  <a:srgbClr val="FFDC00"/>
                </a:gs>
                <a:gs pos="100000">
                  <a:srgbClr val="FFE000"/>
                </a:gs>
              </a:gsLst>
              <a:lin ang="16200000" scaled="1"/>
              <a:tileRect/>
            </a:gradFill>
            <a:ln w="9525" cap="flat" cmpd="sng" algn="ctr">
              <a:solidFill>
                <a:srgbClr val="FFCB00"/>
              </a:solidFill>
              <a:prstDash val="solid"/>
              <a:miter lim="800000"/>
              <a:headEnd type="none" w="med" len="med"/>
              <a:tailEnd type="none" w="med" len="med"/>
            </a:ln>
            <a:effectLst>
              <a:outerShdw blurRad="40005" dist="22860" dir="5400000" rotWithShape="0">
                <a:scrgbClr r="0" g="0" b="0">
                  <a:alpha val="35000"/>
                </a:scrgbClr>
              </a:outerShdw>
            </a:effectLst>
            <a:extLst/>
          </p:spPr>
          <p:txBody>
            <a:bodyPr vert="horz" wrap="square" rtlCol="0" anchor="b">
              <a:spAutoFit/>
            </a:bodyPr>
            <a:lstStyle/>
            <a:p>
              <a:pPr algn="ctr"/>
              <a:r>
                <a:rPr lang="en-US" sz="2000" dirty="0" err="1" smtClean="0">
                  <a:solidFill>
                    <a:srgbClr val="000000"/>
                  </a:solidFill>
                </a:rPr>
                <a:t>Ver</a:t>
              </a:r>
              <a:r>
                <a:rPr lang="en-US" sz="2000" dirty="0" smtClean="0">
                  <a:solidFill>
                    <a:srgbClr val="000000"/>
                  </a:solidFill>
                </a:rPr>
                <a:t> la </a:t>
              </a:r>
              <a:r>
                <a:rPr lang="en-US" sz="2000" dirty="0" err="1" smtClean="0">
                  <a:solidFill>
                    <a:srgbClr val="000000"/>
                  </a:solidFill>
                </a:rPr>
                <a:t>ventana</a:t>
              </a:r>
              <a:r>
                <a:rPr lang="en-US" sz="2000" dirty="0" smtClean="0">
                  <a:solidFill>
                    <a:srgbClr val="000000"/>
                  </a:solidFill>
                </a:rPr>
                <a:t> LOG para </a:t>
              </a:r>
              <a:r>
                <a:rPr lang="en-US" sz="2000" dirty="0" err="1" smtClean="0">
                  <a:solidFill>
                    <a:srgbClr val="000000"/>
                  </a:solidFill>
                </a:rPr>
                <a:t>determinar</a:t>
              </a:r>
              <a:r>
                <a:rPr lang="en-US" sz="2000" dirty="0" smtClean="0">
                  <a:solidFill>
                    <a:srgbClr val="000000"/>
                  </a:solidFill>
                </a:rPr>
                <a:t> </a:t>
              </a:r>
              <a:r>
                <a:rPr lang="en-US" sz="2000" dirty="0" err="1" smtClean="0">
                  <a:solidFill>
                    <a:srgbClr val="000000"/>
                  </a:solidFill>
                </a:rPr>
                <a:t>si</a:t>
              </a:r>
              <a:r>
                <a:rPr lang="en-US" sz="2000" dirty="0" smtClean="0">
                  <a:solidFill>
                    <a:srgbClr val="000000"/>
                  </a:solidFill>
                </a:rPr>
                <a:t> hay </a:t>
              </a:r>
              <a:r>
                <a:rPr lang="en-US" sz="2000" dirty="0" err="1" smtClean="0">
                  <a:solidFill>
                    <a:srgbClr val="000000"/>
                  </a:solidFill>
                </a:rPr>
                <a:t>errores</a:t>
              </a:r>
              <a:r>
                <a:rPr lang="en-US" sz="2000" dirty="0" smtClean="0">
                  <a:solidFill>
                    <a:srgbClr val="000000"/>
                  </a:solidFill>
                </a:rPr>
                <a:t> </a:t>
              </a:r>
              <a:r>
                <a:rPr lang="en-US" sz="2000" dirty="0" err="1" smtClean="0">
                  <a:solidFill>
                    <a:srgbClr val="000000"/>
                  </a:solidFill>
                </a:rPr>
                <a:t>en</a:t>
              </a:r>
              <a:r>
                <a:rPr lang="en-US" sz="2000" dirty="0" smtClean="0">
                  <a:solidFill>
                    <a:srgbClr val="000000"/>
                  </a:solidFill>
                </a:rPr>
                <a:t> el </a:t>
              </a:r>
              <a:r>
                <a:rPr lang="en-US" sz="2000" dirty="0" err="1" smtClean="0">
                  <a:solidFill>
                    <a:srgbClr val="000000"/>
                  </a:solidFill>
                </a:rPr>
                <a:t>programa</a:t>
              </a:r>
              <a:r>
                <a:rPr lang="en-US" sz="2000" dirty="0" smtClean="0">
                  <a:solidFill>
                    <a:srgbClr val="000000"/>
                  </a:solidFill>
                </a:rPr>
                <a:t>. </a:t>
              </a:r>
              <a:endParaRPr lang="en-US" sz="2000" dirty="0">
                <a:solidFill>
                  <a:srgbClr val="000000"/>
                </a:solidFill>
              </a:endParaRPr>
            </a:p>
          </p:txBody>
        </p:sp>
        <p:sp>
          <p:nvSpPr>
            <p:cNvPr id="6" name="TextBox 6"/>
            <p:cNvSpPr txBox="1"/>
            <p:nvPr/>
          </p:nvSpPr>
          <p:spPr bwMode="auto">
            <a:xfrm>
              <a:off x="685801" y="3363038"/>
              <a:ext cx="4328654" cy="400110"/>
            </a:xfrm>
            <a:prstGeom prst="rect">
              <a:avLst/>
            </a:prstGeom>
            <a:gradFill flip="none" rotWithShape="1">
              <a:gsLst>
                <a:gs pos="0">
                  <a:srgbClr val="DAA700"/>
                </a:gs>
                <a:gs pos="80000">
                  <a:srgbClr val="FFDC00"/>
                </a:gs>
                <a:gs pos="100000">
                  <a:srgbClr val="FFE000"/>
                </a:gs>
              </a:gsLst>
              <a:lin ang="16200000" scaled="1"/>
              <a:tileRect/>
            </a:gradFill>
            <a:ln w="9525" cap="flat" cmpd="sng" algn="ctr">
              <a:solidFill>
                <a:srgbClr val="FFCB00"/>
              </a:solidFill>
              <a:prstDash val="solid"/>
              <a:miter lim="800000"/>
              <a:headEnd type="none" w="med" len="med"/>
              <a:tailEnd type="none" w="med" len="med"/>
            </a:ln>
            <a:effectLst>
              <a:outerShdw blurRad="40005" dist="22860" dir="5400000" rotWithShape="0">
                <a:scrgbClr r="0" g="0" b="0">
                  <a:alpha val="35000"/>
                </a:scrgbClr>
              </a:outerShdw>
            </a:effectLst>
            <a:extLst/>
          </p:spPr>
          <p:txBody>
            <a:bodyPr vert="horz" wrap="square" rtlCol="0" anchor="b">
              <a:spAutoFit/>
            </a:bodyPr>
            <a:lstStyle/>
            <a:p>
              <a:pPr algn="ctr"/>
              <a:r>
                <a:rPr lang="en-US" sz="2000" dirty="0" err="1" smtClean="0"/>
                <a:t>Submitir</a:t>
              </a:r>
              <a:r>
                <a:rPr lang="en-US" sz="2000" dirty="0" smtClean="0"/>
                <a:t> </a:t>
              </a:r>
              <a:r>
                <a:rPr lang="en-US" sz="2000" dirty="0" err="1" smtClean="0"/>
                <a:t>ir</a:t>
              </a:r>
              <a:r>
                <a:rPr lang="en-US" sz="2000" dirty="0" smtClean="0"/>
                <a:t> el </a:t>
              </a:r>
              <a:r>
                <a:rPr lang="en-US" sz="2000" dirty="0" err="1" smtClean="0"/>
                <a:t>programa</a:t>
              </a:r>
              <a:endParaRPr lang="en-US" sz="2000" dirty="0"/>
            </a:p>
          </p:txBody>
        </p:sp>
        <p:sp>
          <p:nvSpPr>
            <p:cNvPr id="7" name="TextBox 7"/>
            <p:cNvSpPr txBox="1"/>
            <p:nvPr/>
          </p:nvSpPr>
          <p:spPr bwMode="auto">
            <a:xfrm>
              <a:off x="685801" y="2205318"/>
              <a:ext cx="4328654" cy="707886"/>
            </a:xfrm>
            <a:prstGeom prst="rect">
              <a:avLst/>
            </a:prstGeom>
            <a:gradFill flip="none" rotWithShape="1">
              <a:gsLst>
                <a:gs pos="0">
                  <a:srgbClr val="DAA700"/>
                </a:gs>
                <a:gs pos="80000">
                  <a:srgbClr val="FFDC00"/>
                </a:gs>
                <a:gs pos="100000">
                  <a:srgbClr val="FFE000"/>
                </a:gs>
              </a:gsLst>
              <a:lin ang="16200000" scaled="1"/>
              <a:tileRect/>
            </a:gradFill>
            <a:ln w="9525" cap="flat" cmpd="sng" algn="ctr">
              <a:solidFill>
                <a:srgbClr val="FFCB00"/>
              </a:solidFill>
              <a:prstDash val="solid"/>
              <a:miter lim="800000"/>
              <a:headEnd type="none" w="med" len="med"/>
              <a:tailEnd type="none" w="med" len="med"/>
            </a:ln>
            <a:effectLst>
              <a:outerShdw blurRad="40005" dist="22860" dir="5400000" rotWithShape="0">
                <a:scrgbClr r="0" g="0" b="0">
                  <a:alpha val="35000"/>
                </a:scrgbClr>
              </a:outerShdw>
            </a:effectLst>
            <a:extLst/>
          </p:spPr>
          <p:txBody>
            <a:bodyPr vert="horz" wrap="square" rtlCol="0" anchor="b">
              <a:spAutoFit/>
            </a:bodyPr>
            <a:lstStyle/>
            <a:p>
              <a:pPr algn="ctr"/>
              <a:r>
                <a:rPr lang="en-US" sz="2000" dirty="0" err="1" smtClean="0"/>
                <a:t>Introducir</a:t>
              </a:r>
              <a:r>
                <a:rPr lang="en-US" sz="2000" dirty="0" smtClean="0"/>
                <a:t> o </a:t>
              </a:r>
              <a:r>
                <a:rPr lang="en-US" sz="2000" dirty="0" err="1" smtClean="0"/>
                <a:t>abrir</a:t>
              </a:r>
              <a:r>
                <a:rPr lang="en-US" sz="2000" dirty="0" smtClean="0"/>
                <a:t> un </a:t>
              </a:r>
              <a:r>
                <a:rPr lang="en-US" sz="2000" dirty="0" err="1" smtClean="0"/>
                <a:t>programa</a:t>
              </a:r>
              <a:r>
                <a:rPr lang="en-US" sz="2000" dirty="0" smtClean="0"/>
                <a:t>  SAS </a:t>
              </a:r>
              <a:r>
                <a:rPr lang="en-US" sz="2000" dirty="0" err="1" smtClean="0"/>
                <a:t>en</a:t>
              </a:r>
              <a:r>
                <a:rPr lang="en-US" sz="2000" dirty="0" smtClean="0"/>
                <a:t> el Editor </a:t>
              </a:r>
              <a:endParaRPr lang="en-US" sz="2000" dirty="0"/>
            </a:p>
          </p:txBody>
        </p:sp>
        <p:sp>
          <p:nvSpPr>
            <p:cNvPr id="8" name="Right Arrow 8"/>
            <p:cNvSpPr/>
            <p:nvPr/>
          </p:nvSpPr>
          <p:spPr bwMode="auto">
            <a:xfrm rot="5400000">
              <a:off x="2692150" y="2918430"/>
              <a:ext cx="315951" cy="444500"/>
            </a:xfrm>
            <a:prstGeom prst="rightArrow">
              <a:avLst>
                <a:gd name="adj1" fmla="val 49000"/>
                <a:gd name="adj2" fmla="val 40000"/>
              </a:avLst>
            </a:prstGeom>
            <a:solidFill>
              <a:schemeClr val="tx1"/>
            </a:solidFill>
            <a:ln w="12700" cap="flat" cmpd="sng" algn="ctr">
              <a:no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r>
                <a:rPr lang="en-US" sz="2000" dirty="0" smtClean="0"/>
                <a:t> </a:t>
              </a:r>
              <a:endParaRPr lang="en-US" sz="2000" dirty="0"/>
            </a:p>
          </p:txBody>
        </p:sp>
        <p:sp>
          <p:nvSpPr>
            <p:cNvPr id="9" name="Right Arrow 9"/>
            <p:cNvSpPr/>
            <p:nvPr/>
          </p:nvSpPr>
          <p:spPr bwMode="auto">
            <a:xfrm rot="5400000">
              <a:off x="2692150" y="3764081"/>
              <a:ext cx="315951" cy="444500"/>
            </a:xfrm>
            <a:prstGeom prst="rightArrow">
              <a:avLst>
                <a:gd name="adj1" fmla="val 49000"/>
                <a:gd name="adj2" fmla="val 40000"/>
              </a:avLst>
            </a:prstGeom>
            <a:solidFill>
              <a:schemeClr val="tx1"/>
            </a:solidFill>
            <a:ln w="12700" cap="flat" cmpd="sng" algn="ctr">
              <a:no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r>
                <a:rPr lang="en-US" sz="2000" dirty="0" smtClean="0"/>
                <a:t> </a:t>
              </a:r>
              <a:endParaRPr lang="en-US" sz="2000" dirty="0"/>
            </a:p>
          </p:txBody>
        </p:sp>
        <p:sp>
          <p:nvSpPr>
            <p:cNvPr id="10" name="Right Arrow 10"/>
            <p:cNvSpPr/>
            <p:nvPr/>
          </p:nvSpPr>
          <p:spPr bwMode="auto">
            <a:xfrm rot="5400000">
              <a:off x="2692150" y="4918331"/>
              <a:ext cx="315951" cy="444500"/>
            </a:xfrm>
            <a:prstGeom prst="rightArrow">
              <a:avLst>
                <a:gd name="adj1" fmla="val 49000"/>
                <a:gd name="adj2" fmla="val 40000"/>
              </a:avLst>
            </a:prstGeom>
            <a:solidFill>
              <a:schemeClr val="tx1"/>
            </a:solidFill>
            <a:ln w="12700" cap="flat" cmpd="sng" algn="ctr">
              <a:no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r>
                <a:rPr lang="en-US" sz="2000" dirty="0" smtClean="0"/>
                <a:t> </a:t>
              </a:r>
              <a:endParaRPr lang="en-US" sz="2000" dirty="0"/>
            </a:p>
          </p:txBody>
        </p:sp>
        <p:sp>
          <p:nvSpPr>
            <p:cNvPr id="11" name="Right Arrow 12"/>
            <p:cNvSpPr/>
            <p:nvPr/>
          </p:nvSpPr>
          <p:spPr bwMode="auto">
            <a:xfrm rot="10800000">
              <a:off x="5025894" y="3340843"/>
              <a:ext cx="2520517" cy="444500"/>
            </a:xfrm>
            <a:prstGeom prst="rightArrow">
              <a:avLst>
                <a:gd name="adj1" fmla="val 49000"/>
                <a:gd name="adj2" fmla="val 40000"/>
              </a:avLst>
            </a:prstGeom>
            <a:solidFill>
              <a:schemeClr val="tx1"/>
            </a:solidFill>
            <a:ln w="12700" cap="flat" cmpd="sng" algn="ctr">
              <a:no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r>
                <a:rPr lang="en-US" sz="2000" dirty="0" smtClean="0"/>
                <a:t> </a:t>
              </a:r>
              <a:endParaRPr lang="en-US" sz="2000" dirty="0"/>
            </a:p>
          </p:txBody>
        </p:sp>
        <p:sp>
          <p:nvSpPr>
            <p:cNvPr id="12" name="Rectangle 3"/>
            <p:cNvSpPr/>
            <p:nvPr/>
          </p:nvSpPr>
          <p:spPr bwMode="auto">
            <a:xfrm rot="5400000">
              <a:off x="6251845" y="4530912"/>
              <a:ext cx="2369676" cy="219456"/>
            </a:xfrm>
            <a:prstGeom prst="rect">
              <a:avLst/>
            </a:prstGeom>
            <a:solidFill>
              <a:schemeClr val="tx1"/>
            </a:solidFill>
            <a:ln w="38100" cap="flat" cmpd="sng" algn="ctr">
              <a:no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pPr algn="ctr"/>
              <a:endParaRPr lang="en-US"/>
            </a:p>
          </p:txBody>
        </p:sp>
        <p:sp>
          <p:nvSpPr>
            <p:cNvPr id="13" name="Rectangle 13"/>
            <p:cNvSpPr/>
            <p:nvPr/>
          </p:nvSpPr>
          <p:spPr bwMode="auto">
            <a:xfrm rot="10800000">
              <a:off x="5037283" y="5801157"/>
              <a:ext cx="2509128" cy="219456"/>
            </a:xfrm>
            <a:prstGeom prst="rect">
              <a:avLst/>
            </a:prstGeom>
            <a:solidFill>
              <a:schemeClr val="tx1"/>
            </a:solidFill>
            <a:ln w="38100" cap="flat" cmpd="sng" algn="ctr">
              <a:no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pPr algn="ctr"/>
              <a:endParaRPr lang="en-US"/>
            </a:p>
          </p:txBody>
        </p:sp>
        <p:sp>
          <p:nvSpPr>
            <p:cNvPr id="14" name="Rectangle 14"/>
            <p:cNvSpPr/>
            <p:nvPr/>
          </p:nvSpPr>
          <p:spPr bwMode="auto">
            <a:xfrm rot="10800000">
              <a:off x="5025894" y="4432997"/>
              <a:ext cx="758971" cy="219456"/>
            </a:xfrm>
            <a:prstGeom prst="rect">
              <a:avLst/>
            </a:prstGeom>
            <a:solidFill>
              <a:schemeClr val="tx1"/>
            </a:solidFill>
            <a:ln w="38100" cap="flat" cmpd="sng" algn="ctr">
              <a:no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pPr algn="ctr"/>
              <a:endParaRPr lang="en-US"/>
            </a:p>
          </p:txBody>
        </p:sp>
        <p:sp>
          <p:nvSpPr>
            <p:cNvPr id="15" name="Rectangle 15"/>
            <p:cNvSpPr/>
            <p:nvPr/>
          </p:nvSpPr>
          <p:spPr bwMode="auto">
            <a:xfrm rot="16200000">
              <a:off x="5011985" y="5024768"/>
              <a:ext cx="1392477" cy="208938"/>
            </a:xfrm>
            <a:prstGeom prst="rect">
              <a:avLst/>
            </a:prstGeom>
            <a:solidFill>
              <a:schemeClr val="tx1"/>
            </a:solidFill>
            <a:ln w="38100" cap="flat" cmpd="sng" algn="ctr">
              <a:no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pPr algn="ctr"/>
              <a:endParaRPr lang="en-US"/>
            </a:p>
          </p:txBody>
        </p:sp>
        <p:sp>
          <p:nvSpPr>
            <p:cNvPr id="16" name="TextBox 11"/>
            <p:cNvSpPr txBox="1"/>
            <p:nvPr/>
          </p:nvSpPr>
          <p:spPr bwMode="auto">
            <a:xfrm>
              <a:off x="6286153" y="4144622"/>
              <a:ext cx="2320526" cy="1015663"/>
            </a:xfrm>
            <a:prstGeom prst="rect">
              <a:avLst/>
            </a:prstGeom>
            <a:gradFill flip="none" rotWithShape="1">
              <a:gsLst>
                <a:gs pos="0">
                  <a:srgbClr val="DAA700"/>
                </a:gs>
                <a:gs pos="80000">
                  <a:srgbClr val="FFDC00"/>
                </a:gs>
                <a:gs pos="100000">
                  <a:srgbClr val="FFE000"/>
                </a:gs>
              </a:gsLst>
              <a:lin ang="16200000" scaled="1"/>
              <a:tileRect/>
            </a:gradFill>
            <a:ln w="9525" cap="flat" cmpd="sng" algn="ctr">
              <a:solidFill>
                <a:srgbClr val="FFCB00"/>
              </a:solidFill>
              <a:prstDash val="solid"/>
              <a:miter lim="800000"/>
              <a:headEnd type="none" w="med" len="med"/>
              <a:tailEnd type="none" w="med" len="med"/>
            </a:ln>
            <a:effectLst>
              <a:outerShdw blurRad="40005" dist="22860" dir="5400000" rotWithShape="0">
                <a:scrgbClr r="0" g="0" b="0">
                  <a:alpha val="35000"/>
                </a:scrgbClr>
              </a:outerShdw>
            </a:effectLst>
            <a:extLst/>
          </p:spPr>
          <p:txBody>
            <a:bodyPr vert="horz" wrap="square" rtlCol="0" anchor="b">
              <a:spAutoFit/>
            </a:bodyPr>
            <a:lstStyle/>
            <a:p>
              <a:pPr algn="ctr"/>
              <a:r>
                <a:rPr lang="en-US" sz="2000" dirty="0" err="1" smtClean="0"/>
                <a:t>Depurar</a:t>
              </a:r>
              <a:r>
                <a:rPr lang="en-US" sz="2000" dirty="0" smtClean="0"/>
                <a:t> o </a:t>
              </a:r>
              <a:r>
                <a:rPr lang="en-US" sz="2000" dirty="0" err="1" smtClean="0"/>
                <a:t>modificar</a:t>
              </a:r>
              <a:r>
                <a:rPr lang="en-US" sz="2000" dirty="0" smtClean="0"/>
                <a:t> el </a:t>
              </a:r>
              <a:r>
                <a:rPr lang="en-US" sz="2000" dirty="0" err="1" smtClean="0"/>
                <a:t>programa</a:t>
              </a:r>
              <a:r>
                <a:rPr lang="en-US" sz="2000" dirty="0" smtClean="0"/>
                <a:t> </a:t>
              </a:r>
              <a:r>
                <a:rPr lang="en-US" sz="2000" dirty="0" err="1" smtClean="0"/>
                <a:t>en</a:t>
              </a:r>
              <a:r>
                <a:rPr lang="en-US" sz="2000" dirty="0" smtClean="0"/>
                <a:t> el Editor</a:t>
              </a:r>
              <a:endParaRPr lang="en-US" sz="2000" dirty="0"/>
            </a:p>
          </p:txBody>
        </p:sp>
      </p:grpSp>
    </p:spTree>
    <p:extLst>
      <p:ext uri="{BB962C8B-B14F-4D97-AF65-F5344CB8AC3E}">
        <p14:creationId xmlns:p14="http://schemas.microsoft.com/office/powerpoint/2010/main" xmlns="" val="10501691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0"/>
            <a:ext cx="8229600" cy="620688"/>
          </a:xfrm>
          <a:solidFill>
            <a:schemeClr val="accent4">
              <a:lumMod val="40000"/>
              <a:lumOff val="60000"/>
            </a:schemeClr>
          </a:solidFill>
        </p:spPr>
        <p:txBody>
          <a:bodyPr>
            <a:normAutofit fontScale="90000"/>
          </a:bodyPr>
          <a:lstStyle/>
          <a:p>
            <a:r>
              <a:rPr lang="es-ES" dirty="0" smtClean="0"/>
              <a:t>LIBRERIAS</a:t>
            </a:r>
            <a:endParaRPr lang="es-ES" dirty="0"/>
          </a:p>
        </p:txBody>
      </p:sp>
      <p:sp>
        <p:nvSpPr>
          <p:cNvPr id="3" name="2 Marcador de contenido"/>
          <p:cNvSpPr>
            <a:spLocks noGrp="1"/>
          </p:cNvSpPr>
          <p:nvPr>
            <p:ph idx="1"/>
          </p:nvPr>
        </p:nvSpPr>
        <p:spPr>
          <a:xfrm>
            <a:off x="457200" y="2276872"/>
            <a:ext cx="8686800" cy="4248472"/>
          </a:xfrm>
        </p:spPr>
        <p:txBody>
          <a:bodyPr>
            <a:normAutofit fontScale="70000" lnSpcReduction="20000"/>
          </a:bodyPr>
          <a:lstStyle/>
          <a:p>
            <a:pPr>
              <a:lnSpc>
                <a:spcPct val="120000"/>
              </a:lnSpc>
            </a:pPr>
            <a:endParaRPr lang="en-US" dirty="0" smtClean="0"/>
          </a:p>
          <a:p>
            <a:pPr>
              <a:lnSpc>
                <a:spcPct val="120000"/>
              </a:lnSpc>
            </a:pPr>
            <a:endParaRPr lang="en-US" dirty="0" smtClean="0"/>
          </a:p>
          <a:p>
            <a:pPr>
              <a:lnSpc>
                <a:spcPct val="120000"/>
              </a:lnSpc>
            </a:pPr>
            <a:r>
              <a:rPr lang="en-US" sz="3400" dirty="0" smtClean="0"/>
              <a:t>Una </a:t>
            </a:r>
            <a:r>
              <a:rPr lang="en-US" sz="3400" dirty="0" err="1" smtClean="0"/>
              <a:t>librería</a:t>
            </a:r>
            <a:r>
              <a:rPr lang="en-US" sz="3400" dirty="0" smtClean="0"/>
              <a:t> SAS </a:t>
            </a:r>
            <a:r>
              <a:rPr lang="en-US" sz="3400" dirty="0" err="1" smtClean="0"/>
              <a:t>es</a:t>
            </a:r>
            <a:r>
              <a:rPr lang="en-US" sz="3400" dirty="0" smtClean="0"/>
              <a:t> </a:t>
            </a:r>
            <a:r>
              <a:rPr lang="en-US" sz="3400" dirty="0" err="1" smtClean="0"/>
              <a:t>una</a:t>
            </a:r>
            <a:r>
              <a:rPr lang="en-US" sz="3400" dirty="0" smtClean="0"/>
              <a:t> </a:t>
            </a:r>
            <a:r>
              <a:rPr lang="en-US" sz="3400" dirty="0" err="1" smtClean="0"/>
              <a:t>colección</a:t>
            </a:r>
            <a:r>
              <a:rPr lang="en-US" sz="3400" dirty="0" smtClean="0"/>
              <a:t> de </a:t>
            </a:r>
            <a:r>
              <a:rPr lang="en-US" sz="3400" dirty="0" err="1" smtClean="0"/>
              <a:t>ficheros</a:t>
            </a:r>
            <a:r>
              <a:rPr lang="en-US" sz="3400" dirty="0" smtClean="0"/>
              <a:t> SAS que </a:t>
            </a:r>
            <a:r>
              <a:rPr lang="en-US" sz="3400" dirty="0" err="1" smtClean="0"/>
              <a:t>está</a:t>
            </a:r>
            <a:r>
              <a:rPr lang="en-US" sz="3400" dirty="0" smtClean="0"/>
              <a:t> </a:t>
            </a:r>
            <a:r>
              <a:rPr lang="en-US" sz="3400" dirty="0" err="1" smtClean="0"/>
              <a:t>reconocida</a:t>
            </a:r>
            <a:r>
              <a:rPr lang="en-US" sz="3400" dirty="0" smtClean="0"/>
              <a:t> </a:t>
            </a:r>
            <a:r>
              <a:rPr lang="en-US" sz="3400" dirty="0" err="1" smtClean="0"/>
              <a:t>como</a:t>
            </a:r>
            <a:r>
              <a:rPr lang="en-US" sz="3400" dirty="0" smtClean="0"/>
              <a:t> </a:t>
            </a:r>
            <a:r>
              <a:rPr lang="en-US" sz="3400" dirty="0" err="1" smtClean="0"/>
              <a:t>una</a:t>
            </a:r>
            <a:r>
              <a:rPr lang="en-US" sz="3400" dirty="0" smtClean="0"/>
              <a:t> </a:t>
            </a:r>
            <a:r>
              <a:rPr lang="en-US" sz="3400" dirty="0" err="1" smtClean="0"/>
              <a:t>unidad</a:t>
            </a:r>
            <a:r>
              <a:rPr lang="en-US" sz="3400" dirty="0" smtClean="0"/>
              <a:t> </a:t>
            </a:r>
            <a:r>
              <a:rPr lang="en-US" sz="3400" dirty="0" err="1" smtClean="0"/>
              <a:t>física</a:t>
            </a:r>
            <a:r>
              <a:rPr lang="en-US" sz="3400" dirty="0" smtClean="0"/>
              <a:t> </a:t>
            </a:r>
            <a:r>
              <a:rPr lang="en-US" sz="3400" dirty="0" err="1" smtClean="0"/>
              <a:t>por</a:t>
            </a:r>
            <a:r>
              <a:rPr lang="en-US" sz="3400" dirty="0" smtClean="0"/>
              <a:t> SAS. </a:t>
            </a:r>
          </a:p>
          <a:p>
            <a:pPr marL="0" indent="0">
              <a:lnSpc>
                <a:spcPct val="120000"/>
              </a:lnSpc>
              <a:buNone/>
            </a:pPr>
            <a:endParaRPr lang="en-GB" sz="2400" dirty="0" smtClean="0"/>
          </a:p>
          <a:p>
            <a:pPr marL="0" indent="0">
              <a:lnSpc>
                <a:spcPct val="120000"/>
              </a:lnSpc>
              <a:buNone/>
            </a:pPr>
            <a:endParaRPr lang="en-GB" sz="2400" dirty="0"/>
          </a:p>
          <a:p>
            <a:pPr marL="0" indent="0">
              <a:lnSpc>
                <a:spcPct val="120000"/>
              </a:lnSpc>
              <a:buNone/>
            </a:pPr>
            <a:endParaRPr lang="en-GB" sz="2400" dirty="0" smtClean="0"/>
          </a:p>
          <a:p>
            <a:pPr marL="0" indent="0">
              <a:lnSpc>
                <a:spcPct val="120000"/>
              </a:lnSpc>
              <a:buNone/>
            </a:pPr>
            <a:endParaRPr lang="en-GB" sz="2400" dirty="0"/>
          </a:p>
          <a:p>
            <a:pPr marL="0" indent="0">
              <a:lnSpc>
                <a:spcPct val="120000"/>
              </a:lnSpc>
              <a:buNone/>
            </a:pPr>
            <a:endParaRPr lang="en-GB" sz="2400" dirty="0" smtClean="0"/>
          </a:p>
          <a:p>
            <a:pPr marL="0" indent="0">
              <a:lnSpc>
                <a:spcPct val="120000"/>
              </a:lnSpc>
              <a:buNone/>
            </a:pPr>
            <a:endParaRPr lang="en-GB" sz="2400" dirty="0" smtClean="0"/>
          </a:p>
          <a:p>
            <a:pPr marL="0" indent="0">
              <a:lnSpc>
                <a:spcPct val="120000"/>
              </a:lnSpc>
              <a:buNone/>
            </a:pPr>
            <a:endParaRPr lang="en-GB" sz="2400" dirty="0"/>
          </a:p>
          <a:p>
            <a:pPr marL="0" indent="0">
              <a:lnSpc>
                <a:spcPct val="120000"/>
              </a:lnSpc>
              <a:buNone/>
            </a:pPr>
            <a:r>
              <a:rPr lang="en-GB" sz="2400" dirty="0" smtClean="0"/>
              <a:t>                                                                 </a:t>
            </a:r>
            <a:r>
              <a:rPr lang="en-GB" sz="2900" dirty="0"/>
              <a:t>‘C:\</a:t>
            </a:r>
            <a:r>
              <a:rPr lang="en-GB" sz="2900" dirty="0" err="1"/>
              <a:t>Mis</a:t>
            </a:r>
            <a:r>
              <a:rPr lang="en-GB" sz="2900" dirty="0"/>
              <a:t> </a:t>
            </a:r>
            <a:r>
              <a:rPr lang="en-GB" sz="2900" dirty="0" err="1"/>
              <a:t>documentos</a:t>
            </a:r>
            <a:r>
              <a:rPr lang="en-GB" sz="2900" dirty="0"/>
              <a:t>\ My </a:t>
            </a:r>
            <a:r>
              <a:rPr lang="en-GB" sz="2900" dirty="0" err="1"/>
              <a:t>Sas</a:t>
            </a:r>
            <a:r>
              <a:rPr lang="en-GB" sz="2900" dirty="0"/>
              <a:t> files\ 9,4’</a:t>
            </a:r>
            <a:endParaRPr lang="en-US" sz="2400" dirty="0" smtClean="0"/>
          </a:p>
          <a:p>
            <a:pPr>
              <a:buNone/>
            </a:pPr>
            <a:endParaRPr lang="es-ES" dirty="0"/>
          </a:p>
        </p:txBody>
      </p:sp>
      <p:pic>
        <p:nvPicPr>
          <p:cNvPr id="20482" name="Picture 2"/>
          <p:cNvPicPr>
            <a:picLocks noChangeAspect="1" noChangeArrowheads="1"/>
          </p:cNvPicPr>
          <p:nvPr/>
        </p:nvPicPr>
        <p:blipFill>
          <a:blip r:embed="rId2" cstate="print"/>
          <a:srcRect/>
          <a:stretch>
            <a:fillRect/>
          </a:stretch>
        </p:blipFill>
        <p:spPr bwMode="auto">
          <a:xfrm>
            <a:off x="2549" y="728688"/>
            <a:ext cx="5781675" cy="2419350"/>
          </a:xfrm>
          <a:prstGeom prst="rect">
            <a:avLst/>
          </a:prstGeom>
          <a:noFill/>
          <a:ln w="9525">
            <a:noFill/>
            <a:miter lim="800000"/>
            <a:headEnd/>
            <a:tailEnd/>
          </a:ln>
        </p:spPr>
      </p:pic>
      <p:grpSp>
        <p:nvGrpSpPr>
          <p:cNvPr id="5" name="4 Grupo"/>
          <p:cNvGrpSpPr/>
          <p:nvPr/>
        </p:nvGrpSpPr>
        <p:grpSpPr>
          <a:xfrm>
            <a:off x="6153677" y="764704"/>
            <a:ext cx="2990323" cy="2612500"/>
            <a:chOff x="3066450" y="2450335"/>
            <a:chExt cx="2990323" cy="2612500"/>
          </a:xfrm>
        </p:grpSpPr>
        <p:pic>
          <p:nvPicPr>
            <p:cNvPr id="6" name="Picture 5" descr="\\sashq\root\dept\PSD\GRAPHICS\Illustrations\Data\dataset_row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241607" y="2450336"/>
              <a:ext cx="815166" cy="782559"/>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5" descr="\\sashq\root\dept\PSD\GRAPHICS\Illustrations\Data\dataset_row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154028" y="2450335"/>
              <a:ext cx="815166" cy="782559"/>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5" descr="\\sashq\root\dept\PSD\GRAPHICS\Illustrations\Data\dataset_row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66450" y="2450336"/>
              <a:ext cx="815166" cy="782559"/>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2" descr="L:\graphics\arrow_med_left.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18754247">
              <a:off x="5280248" y="3251342"/>
              <a:ext cx="461905" cy="279745"/>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3" descr="L:\graphics\arrow_med_right.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2893744">
              <a:off x="3394347" y="3252060"/>
              <a:ext cx="461905" cy="279745"/>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Picture 4" descr="L:\graphics\arrow_med_down.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428777" y="3189895"/>
              <a:ext cx="279745" cy="461905"/>
            </a:xfrm>
            <a:prstGeom prst="rect">
              <a:avLst/>
            </a:prstGeom>
            <a:noFill/>
            <a:extLst>
              <a:ext uri="{909E8E84-426E-40DD-AFC4-6F175D3DCCD1}">
                <a14:hiddenFill xmlns:a14="http://schemas.microsoft.com/office/drawing/2010/main" xmlns="">
                  <a:solidFill>
                    <a:srgbClr val="FFFFFF"/>
                  </a:solidFill>
                </a14:hiddenFill>
              </a:ext>
            </a:extLst>
          </p:spPr>
        </p:pic>
        <p:pic>
          <p:nvPicPr>
            <p:cNvPr id="12" name="Picture 4"/>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3490048" y="3567410"/>
              <a:ext cx="2143125" cy="1495425"/>
            </a:xfrm>
            <a:prstGeom prst="rect">
              <a:avLst/>
            </a:prstGeom>
          </p:spPr>
        </p:pic>
      </p:grpSp>
      <p:grpSp>
        <p:nvGrpSpPr>
          <p:cNvPr id="21" name="20 Grupo"/>
          <p:cNvGrpSpPr/>
          <p:nvPr/>
        </p:nvGrpSpPr>
        <p:grpSpPr>
          <a:xfrm>
            <a:off x="899592" y="4128720"/>
            <a:ext cx="4812349" cy="2108592"/>
            <a:chOff x="1654322" y="2417882"/>
            <a:chExt cx="4812349" cy="2108592"/>
          </a:xfrm>
        </p:grpSpPr>
        <p:sp>
          <p:nvSpPr>
            <p:cNvPr id="22" name="Rectangle 16"/>
            <p:cNvSpPr/>
            <p:nvPr/>
          </p:nvSpPr>
          <p:spPr bwMode="auto">
            <a:xfrm>
              <a:off x="2083260" y="2715813"/>
              <a:ext cx="2019334" cy="487313"/>
            </a:xfrm>
            <a:prstGeom prst="rect">
              <a:avLst/>
            </a:prstGeom>
            <a:solidFill>
              <a:srgbClr val="009900"/>
            </a:solidFill>
            <a:ln w="19050" cap="flat" cmpd="sng" algn="ctr">
              <a:solidFill>
                <a:srgbClr val="000000"/>
              </a:solid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spAutoFit/>
            </a:bodyPr>
            <a:lstStyle/>
            <a:p>
              <a:pPr algn="ctr"/>
              <a:r>
                <a:rPr lang="en-US" sz="2000" b="1" dirty="0" err="1" smtClean="0">
                  <a:solidFill>
                    <a:srgbClr val="F7FFFF"/>
                  </a:solidFill>
                </a:rPr>
                <a:t>Librería</a:t>
              </a:r>
              <a:r>
                <a:rPr lang="en-US" sz="2000" b="1" dirty="0" smtClean="0">
                  <a:solidFill>
                    <a:srgbClr val="F7FFFF"/>
                  </a:solidFill>
                </a:rPr>
                <a:t> temporal</a:t>
              </a:r>
              <a:endParaRPr lang="en-US" sz="2000" b="1" dirty="0">
                <a:solidFill>
                  <a:srgbClr val="F7FFFF"/>
                </a:solidFill>
              </a:endParaRPr>
            </a:p>
          </p:txBody>
        </p:sp>
        <p:sp>
          <p:nvSpPr>
            <p:cNvPr id="23" name="Rectangle 18"/>
            <p:cNvSpPr/>
            <p:nvPr/>
          </p:nvSpPr>
          <p:spPr bwMode="auto">
            <a:xfrm>
              <a:off x="1654322" y="3752520"/>
              <a:ext cx="2357632" cy="487313"/>
            </a:xfrm>
            <a:prstGeom prst="rect">
              <a:avLst/>
            </a:prstGeom>
            <a:solidFill>
              <a:srgbClr val="009900"/>
            </a:solidFill>
            <a:ln w="19050" cap="flat" cmpd="sng" algn="ctr">
              <a:solidFill>
                <a:srgbClr val="000000"/>
              </a:solid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spAutoFit/>
            </a:bodyPr>
            <a:lstStyle/>
            <a:p>
              <a:pPr algn="ctr"/>
              <a:r>
                <a:rPr lang="en-US" sz="2000" b="1" dirty="0" err="1" smtClean="0">
                  <a:solidFill>
                    <a:srgbClr val="F7FFFF"/>
                  </a:solidFill>
                </a:rPr>
                <a:t>Librería</a:t>
              </a:r>
              <a:r>
                <a:rPr lang="en-US" sz="2000" b="1" dirty="0" smtClean="0">
                  <a:solidFill>
                    <a:srgbClr val="F7FFFF"/>
                  </a:solidFill>
                </a:rPr>
                <a:t> </a:t>
              </a:r>
              <a:r>
                <a:rPr lang="en-US" sz="2000" b="1" dirty="0" err="1" smtClean="0">
                  <a:solidFill>
                    <a:srgbClr val="F7FFFF"/>
                  </a:solidFill>
                </a:rPr>
                <a:t>permanente</a:t>
              </a:r>
              <a:endParaRPr lang="en-US" sz="2000" b="1" dirty="0">
                <a:solidFill>
                  <a:srgbClr val="F7FFFF"/>
                </a:solidFill>
              </a:endParaRPr>
            </a:p>
          </p:txBody>
        </p:sp>
        <p:pic>
          <p:nvPicPr>
            <p:cNvPr id="24" name="Picture 21"/>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4894135" y="2417882"/>
              <a:ext cx="1572535" cy="1097280"/>
            </a:xfrm>
            <a:prstGeom prst="rect">
              <a:avLst/>
            </a:prstGeom>
          </p:spPr>
        </p:pic>
        <p:pic>
          <p:nvPicPr>
            <p:cNvPr id="25" name="Picture 22"/>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4894135" y="3429194"/>
              <a:ext cx="1572536" cy="1097280"/>
            </a:xfrm>
            <a:prstGeom prst="rect">
              <a:avLst/>
            </a:prstGeom>
          </p:spPr>
        </p:pic>
        <p:sp>
          <p:nvSpPr>
            <p:cNvPr id="26" name="Line 136"/>
            <p:cNvSpPr>
              <a:spLocks noChangeShapeType="1"/>
            </p:cNvSpPr>
            <p:nvPr/>
          </p:nvSpPr>
          <p:spPr bwMode="auto">
            <a:xfrm flipV="1">
              <a:off x="4207535" y="2959469"/>
              <a:ext cx="885309" cy="0"/>
            </a:xfrm>
            <a:prstGeom prst="line">
              <a:avLst/>
            </a:prstGeom>
            <a:noFill/>
            <a:ln w="19050">
              <a:solidFill>
                <a:srgbClr val="000000"/>
              </a:solidFill>
              <a:round/>
              <a:headEnd type="none" w="med" len="lg"/>
              <a:tailEnd type="triangl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27" name="Line 136"/>
            <p:cNvSpPr>
              <a:spLocks noChangeShapeType="1"/>
            </p:cNvSpPr>
            <p:nvPr/>
          </p:nvSpPr>
          <p:spPr bwMode="auto">
            <a:xfrm flipV="1">
              <a:off x="4213532" y="3993360"/>
              <a:ext cx="879312" cy="5632"/>
            </a:xfrm>
            <a:prstGeom prst="line">
              <a:avLst/>
            </a:prstGeom>
            <a:noFill/>
            <a:ln w="19050">
              <a:solidFill>
                <a:srgbClr val="000000"/>
              </a:solidFill>
              <a:round/>
              <a:headEnd type="none" w="med" len="lg"/>
              <a:tailEnd type="triangle" w="med" len="lg"/>
            </a:ln>
            <a:extLst>
              <a:ext uri="{909E8E84-426E-40DD-AFC4-6F175D3DCCD1}">
                <a14:hiddenFill xmlns:a14="http://schemas.microsoft.com/office/drawing/2010/main" xmlns="">
                  <a:noFill/>
                </a14:hiddenFill>
              </a:ext>
            </a:extLst>
          </p:spPr>
          <p:txBody>
            <a:bodyPr lIns="88900" tIns="88900" rIns="88900" bIns="88900"/>
            <a:lstStyle/>
            <a:p>
              <a:endParaRPr lang="en-US" dirty="0"/>
            </a:p>
          </p:txBody>
        </p:sp>
        <p:sp>
          <p:nvSpPr>
            <p:cNvPr id="28" name="Text Box 135"/>
            <p:cNvSpPr txBox="1">
              <a:spLocks noChangeArrowheads="1"/>
            </p:cNvSpPr>
            <p:nvPr/>
          </p:nvSpPr>
          <p:spPr bwMode="auto">
            <a:xfrm>
              <a:off x="5320155" y="3959423"/>
              <a:ext cx="928139"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0" tIns="0" rIns="0" bIns="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sz="2000" dirty="0" err="1" smtClean="0"/>
                <a:t>Sashelp</a:t>
              </a:r>
              <a:endParaRPr lang="en-US" sz="2000" dirty="0"/>
            </a:p>
          </p:txBody>
        </p:sp>
      </p:grpSp>
      <p:pic>
        <p:nvPicPr>
          <p:cNvPr id="29" name="Picture 22"/>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5344356" y="5121621"/>
            <a:ext cx="1572536" cy="1097280"/>
          </a:xfrm>
          <a:prstGeom prst="rect">
            <a:avLst/>
          </a:prstGeom>
        </p:spPr>
      </p:pic>
      <p:sp>
        <p:nvSpPr>
          <p:cNvPr id="30" name="Text Box 135"/>
          <p:cNvSpPr txBox="1">
            <a:spLocks noChangeArrowheads="1"/>
          </p:cNvSpPr>
          <p:nvPr/>
        </p:nvSpPr>
        <p:spPr bwMode="auto">
          <a:xfrm>
            <a:off x="5784387" y="5704198"/>
            <a:ext cx="940963"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0" tIns="0" rIns="0" bIns="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sz="2000" dirty="0" err="1" smtClean="0"/>
              <a:t>Sasuser</a:t>
            </a:r>
            <a:endParaRPr lang="en-US" sz="2000" dirty="0"/>
          </a:p>
        </p:txBody>
      </p:sp>
      <p:pic>
        <p:nvPicPr>
          <p:cNvPr id="31" name="Picture 22"/>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6729736" y="5013176"/>
            <a:ext cx="1572536" cy="1097280"/>
          </a:xfrm>
          <a:prstGeom prst="rect">
            <a:avLst/>
          </a:prstGeom>
        </p:spPr>
      </p:pic>
      <p:sp>
        <p:nvSpPr>
          <p:cNvPr id="32" name="Text Box 135"/>
          <p:cNvSpPr txBox="1">
            <a:spLocks noChangeArrowheads="1"/>
          </p:cNvSpPr>
          <p:nvPr/>
        </p:nvSpPr>
        <p:spPr bwMode="auto">
          <a:xfrm>
            <a:off x="7228613" y="5641503"/>
            <a:ext cx="727763"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0" tIns="0" rIns="0" bIns="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sz="2000" dirty="0" err="1" smtClean="0"/>
              <a:t>Pepito</a:t>
            </a:r>
            <a:endParaRPr lang="en-US" sz="2000" dirty="0"/>
          </a:p>
        </p:txBody>
      </p:sp>
      <p:sp>
        <p:nvSpPr>
          <p:cNvPr id="33" name="Text Box 135"/>
          <p:cNvSpPr txBox="1">
            <a:spLocks noChangeArrowheads="1"/>
          </p:cNvSpPr>
          <p:nvPr/>
        </p:nvSpPr>
        <p:spPr bwMode="auto">
          <a:xfrm>
            <a:off x="4716016" y="4725144"/>
            <a:ext cx="593304"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0" tIns="0" rIns="0" bIns="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sz="2000" dirty="0" smtClean="0"/>
              <a:t>Work</a:t>
            </a:r>
            <a:endParaRPr lang="en-US" sz="2000" dirty="0"/>
          </a:p>
        </p:txBody>
      </p:sp>
      <p:sp>
        <p:nvSpPr>
          <p:cNvPr id="34" name="Text Box 135"/>
          <p:cNvSpPr txBox="1">
            <a:spLocks noChangeArrowheads="1"/>
          </p:cNvSpPr>
          <p:nvPr/>
        </p:nvSpPr>
        <p:spPr bwMode="auto">
          <a:xfrm>
            <a:off x="1867715" y="6165304"/>
            <a:ext cx="940963"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0" tIns="0" rIns="0" bIns="0">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r>
              <a:rPr lang="en-US" sz="2000" dirty="0" err="1" smtClean="0"/>
              <a:t>Sasuser</a:t>
            </a:r>
            <a:endParaRPr lang="en-US" sz="2000" dirty="0"/>
          </a:p>
        </p:txBody>
      </p:sp>
      <p:sp>
        <p:nvSpPr>
          <p:cNvPr id="4" name="3 Rectángulo"/>
          <p:cNvSpPr/>
          <p:nvPr/>
        </p:nvSpPr>
        <p:spPr>
          <a:xfrm>
            <a:off x="1763688" y="6093296"/>
            <a:ext cx="1025671" cy="4415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4" name="13 Conector recto de flecha"/>
          <p:cNvCxnSpPr/>
          <p:nvPr/>
        </p:nvCxnSpPr>
        <p:spPr>
          <a:xfrm flipV="1">
            <a:off x="2893386" y="6309320"/>
            <a:ext cx="864874" cy="3634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30180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008112"/>
          </a:xfrm>
          <a:solidFill>
            <a:schemeClr val="accent4">
              <a:lumMod val="40000"/>
              <a:lumOff val="60000"/>
            </a:schemeClr>
          </a:solidFill>
        </p:spPr>
        <p:txBody>
          <a:bodyPr/>
          <a:lstStyle/>
          <a:p>
            <a:r>
              <a:rPr lang="es-ES" dirty="0" smtClean="0"/>
              <a:t>Librerías</a:t>
            </a:r>
            <a:endParaRPr lang="es-ES" dirty="0"/>
          </a:p>
        </p:txBody>
      </p:sp>
      <p:sp>
        <p:nvSpPr>
          <p:cNvPr id="3" name="Rectangle 3"/>
          <p:cNvSpPr txBox="1">
            <a:spLocks noChangeArrowheads="1"/>
          </p:cNvSpPr>
          <p:nvPr/>
        </p:nvSpPr>
        <p:spPr>
          <a:xfrm>
            <a:off x="539552" y="1021432"/>
            <a:ext cx="8136904" cy="4495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Rectángulo"/>
          <p:cNvSpPr/>
          <p:nvPr/>
        </p:nvSpPr>
        <p:spPr>
          <a:xfrm>
            <a:off x="108520" y="1052736"/>
            <a:ext cx="9144000" cy="3416320"/>
          </a:xfrm>
          <a:prstGeom prst="rect">
            <a:avLst/>
          </a:prstGeom>
        </p:spPr>
        <p:txBody>
          <a:bodyPr wrap="square">
            <a:spAutoFit/>
          </a:bodyPr>
          <a:lstStyle/>
          <a:p>
            <a:r>
              <a:rPr lang="en-US" sz="2400" dirty="0" err="1" smtClean="0">
                <a:latin typeface="Arial"/>
              </a:rPr>
              <a:t>Todos</a:t>
            </a:r>
            <a:r>
              <a:rPr lang="en-US" sz="2400" dirty="0" smtClean="0">
                <a:latin typeface="Arial"/>
              </a:rPr>
              <a:t> </a:t>
            </a:r>
            <a:r>
              <a:rPr lang="en-US" sz="2400" dirty="0" err="1" smtClean="0">
                <a:latin typeface="Arial"/>
              </a:rPr>
              <a:t>los</a:t>
            </a:r>
            <a:r>
              <a:rPr lang="en-US" sz="2400" dirty="0" smtClean="0">
                <a:latin typeface="Arial"/>
              </a:rPr>
              <a:t> </a:t>
            </a:r>
            <a:r>
              <a:rPr lang="en-US" sz="2400" dirty="0" err="1" smtClean="0">
                <a:latin typeface="Arial"/>
              </a:rPr>
              <a:t>conjuntos</a:t>
            </a:r>
            <a:r>
              <a:rPr lang="en-US" sz="2400" dirty="0" smtClean="0">
                <a:latin typeface="Arial"/>
              </a:rPr>
              <a:t> de </a:t>
            </a:r>
            <a:r>
              <a:rPr lang="en-US" sz="2400" dirty="0" err="1" smtClean="0">
                <a:latin typeface="Arial"/>
              </a:rPr>
              <a:t>datos</a:t>
            </a:r>
            <a:r>
              <a:rPr lang="en-US" sz="2400" dirty="0" smtClean="0">
                <a:latin typeface="Arial"/>
              </a:rPr>
              <a:t> </a:t>
            </a:r>
            <a:r>
              <a:rPr lang="en-US" sz="2400" dirty="0" err="1" smtClean="0">
                <a:latin typeface="Arial"/>
              </a:rPr>
              <a:t>tienen</a:t>
            </a:r>
            <a:r>
              <a:rPr lang="en-US" sz="2400" dirty="0" smtClean="0">
                <a:latin typeface="Arial"/>
              </a:rPr>
              <a:t> un </a:t>
            </a:r>
            <a:r>
              <a:rPr lang="en-US" sz="2400" dirty="0" err="1" smtClean="0">
                <a:latin typeface="Arial"/>
              </a:rPr>
              <a:t>nombre</a:t>
            </a:r>
            <a:r>
              <a:rPr lang="en-US" sz="2400" dirty="0" smtClean="0">
                <a:latin typeface="Arial"/>
              </a:rPr>
              <a:t> con dos </a:t>
            </a:r>
            <a:r>
              <a:rPr lang="en-US" sz="2400" dirty="0" err="1" smtClean="0">
                <a:latin typeface="Arial"/>
              </a:rPr>
              <a:t>niveles</a:t>
            </a:r>
            <a:r>
              <a:rPr lang="en-US" sz="2400" dirty="0" smtClean="0">
                <a:latin typeface="Arial"/>
              </a:rPr>
              <a:t>. El primer </a:t>
            </a:r>
            <a:r>
              <a:rPr lang="en-US" sz="2400" dirty="0" err="1" smtClean="0">
                <a:latin typeface="Arial"/>
              </a:rPr>
              <a:t>nivel</a:t>
            </a:r>
            <a:r>
              <a:rPr lang="en-US" sz="2400" dirty="0" smtClean="0">
                <a:latin typeface="Arial"/>
              </a:rPr>
              <a:t> </a:t>
            </a:r>
            <a:r>
              <a:rPr lang="en-US" sz="2400" dirty="0" err="1" smtClean="0">
                <a:latin typeface="Arial"/>
              </a:rPr>
              <a:t>nos</a:t>
            </a:r>
            <a:r>
              <a:rPr lang="en-US" sz="2400" dirty="0" smtClean="0">
                <a:latin typeface="Arial"/>
              </a:rPr>
              <a:t> </a:t>
            </a:r>
            <a:r>
              <a:rPr lang="en-US" sz="2400" dirty="0" err="1" smtClean="0">
                <a:latin typeface="Arial"/>
              </a:rPr>
              <a:t>indica</a:t>
            </a:r>
            <a:r>
              <a:rPr lang="en-US" sz="2400" dirty="0" smtClean="0">
                <a:latin typeface="Arial"/>
              </a:rPr>
              <a:t> la </a:t>
            </a:r>
            <a:r>
              <a:rPr lang="en-US" sz="2400" dirty="0" err="1" smtClean="0">
                <a:latin typeface="Arial"/>
              </a:rPr>
              <a:t>libreria</a:t>
            </a:r>
            <a:r>
              <a:rPr lang="en-US" sz="2400" dirty="0" smtClean="0">
                <a:latin typeface="Arial"/>
              </a:rPr>
              <a:t> y el </a:t>
            </a:r>
            <a:r>
              <a:rPr lang="en-US" sz="2400" dirty="0" err="1" smtClean="0">
                <a:latin typeface="Arial"/>
              </a:rPr>
              <a:t>segundo</a:t>
            </a:r>
            <a:r>
              <a:rPr lang="en-US" sz="2400" dirty="0" smtClean="0">
                <a:latin typeface="Arial"/>
              </a:rPr>
              <a:t> el </a:t>
            </a:r>
            <a:r>
              <a:rPr lang="en-US" sz="2400" dirty="0" err="1" smtClean="0">
                <a:latin typeface="Arial"/>
              </a:rPr>
              <a:t>nombre</a:t>
            </a:r>
            <a:r>
              <a:rPr lang="en-US" sz="2400" dirty="0" smtClean="0">
                <a:latin typeface="Arial"/>
              </a:rPr>
              <a:t> del </a:t>
            </a:r>
            <a:r>
              <a:rPr lang="en-US" sz="2400" dirty="0" err="1" smtClean="0">
                <a:latin typeface="Arial"/>
              </a:rPr>
              <a:t>conjunto</a:t>
            </a:r>
            <a:r>
              <a:rPr lang="en-US" sz="2400" dirty="0" smtClean="0">
                <a:latin typeface="Arial"/>
              </a:rPr>
              <a:t>. </a:t>
            </a:r>
            <a:r>
              <a:rPr lang="en-US" sz="2400" dirty="0" err="1" smtClean="0">
                <a:latin typeface="Arial"/>
              </a:rPr>
              <a:t>Estan</a:t>
            </a:r>
            <a:r>
              <a:rPr lang="en-US" sz="2400" dirty="0" smtClean="0">
                <a:latin typeface="Arial"/>
              </a:rPr>
              <a:t> </a:t>
            </a:r>
            <a:r>
              <a:rPr lang="en-US" sz="2400" dirty="0" err="1" smtClean="0">
                <a:latin typeface="Arial"/>
              </a:rPr>
              <a:t>separados</a:t>
            </a:r>
            <a:r>
              <a:rPr lang="en-US" sz="2400" dirty="0" smtClean="0">
                <a:latin typeface="Arial"/>
              </a:rPr>
              <a:t> </a:t>
            </a:r>
            <a:r>
              <a:rPr lang="en-US" sz="2400" dirty="0" err="1" smtClean="0">
                <a:latin typeface="Arial"/>
              </a:rPr>
              <a:t>por</a:t>
            </a:r>
            <a:r>
              <a:rPr lang="en-US" sz="2400" dirty="0" smtClean="0">
                <a:latin typeface="Arial"/>
              </a:rPr>
              <a:t> un </a:t>
            </a:r>
            <a:r>
              <a:rPr lang="en-US" sz="2400" dirty="0" err="1" smtClean="0">
                <a:latin typeface="Arial"/>
              </a:rPr>
              <a:t>punto</a:t>
            </a:r>
            <a:r>
              <a:rPr lang="en-US" sz="2400" dirty="0" smtClean="0"/>
              <a:t>.</a:t>
            </a:r>
            <a:endParaRPr lang="en-US" sz="24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pSp>
        <p:nvGrpSpPr>
          <p:cNvPr id="5" name="4 Grupo"/>
          <p:cNvGrpSpPr/>
          <p:nvPr/>
        </p:nvGrpSpPr>
        <p:grpSpPr>
          <a:xfrm>
            <a:off x="802399" y="2550097"/>
            <a:ext cx="7325914" cy="2679103"/>
            <a:chOff x="802399" y="2112457"/>
            <a:chExt cx="7325914" cy="2679103"/>
          </a:xfrm>
        </p:grpSpPr>
        <p:sp>
          <p:nvSpPr>
            <p:cNvPr id="6" name="TextBox 19"/>
            <p:cNvSpPr txBox="1"/>
            <p:nvPr/>
          </p:nvSpPr>
          <p:spPr>
            <a:xfrm>
              <a:off x="4931861" y="3216415"/>
              <a:ext cx="3196452" cy="456535"/>
            </a:xfrm>
            <a:prstGeom prst="rect">
              <a:avLst/>
            </a:prstGeom>
            <a:solidFill>
              <a:srgbClr val="CDD9EF"/>
            </a:solidFill>
            <a:ln w="19050" cap="flat" cmpd="sng" algn="ctr">
              <a:solidFill>
                <a:srgbClr val="000000"/>
              </a:solidFill>
              <a:prstDash val="solid"/>
              <a:round/>
              <a:headEnd type="none" w="med" len="med"/>
              <a:tailEnd type="none" w="med" len="med"/>
            </a:ln>
            <a:effectLst>
              <a:outerShdw blurRad="50800" dist="107763" dir="2699994" rotWithShape="0">
                <a:scrgbClr r="0" g="0" b="0">
                  <a:alpha val="40000"/>
                </a:scrgbClr>
              </a:outerShdw>
            </a:effectLst>
          </p:spPr>
          <p:txBody>
            <a:bodyPr vert="horz" wrap="none" lIns="88900" tIns="88900" rIns="88900" bIns="88900" rtlCol="0">
              <a:spAutoFit/>
            </a:bodyPr>
            <a:lstStyle/>
            <a:p>
              <a:r>
                <a:rPr lang="en-US" i="1" dirty="0" err="1" smtClean="0">
                  <a:solidFill>
                    <a:srgbClr val="000000"/>
                  </a:solidFill>
                </a:rPr>
                <a:t>libreria.nombre</a:t>
              </a:r>
              <a:r>
                <a:rPr lang="en-US" i="1" dirty="0" smtClean="0">
                  <a:solidFill>
                    <a:srgbClr val="000000"/>
                  </a:solidFill>
                </a:rPr>
                <a:t> –del-</a:t>
              </a:r>
              <a:r>
                <a:rPr lang="en-US" i="1" dirty="0" err="1" smtClean="0">
                  <a:solidFill>
                    <a:srgbClr val="000000"/>
                  </a:solidFill>
                </a:rPr>
                <a:t>conj.datos</a:t>
              </a:r>
              <a:endParaRPr lang="en-US" i="1" dirty="0">
                <a:solidFill>
                  <a:srgbClr val="000000"/>
                </a:solidFill>
              </a:endParaRPr>
            </a:p>
          </p:txBody>
        </p:sp>
        <p:grpSp>
          <p:nvGrpSpPr>
            <p:cNvPr id="7" name="6 Grupo"/>
            <p:cNvGrpSpPr/>
            <p:nvPr/>
          </p:nvGrpSpPr>
          <p:grpSpPr>
            <a:xfrm>
              <a:off x="802399" y="2112457"/>
              <a:ext cx="3689033" cy="2679103"/>
              <a:chOff x="802399" y="2112457"/>
              <a:chExt cx="3689033" cy="2679103"/>
            </a:xfrm>
          </p:grpSpPr>
          <p:cxnSp>
            <p:nvCxnSpPr>
              <p:cNvPr id="8" name="Straight Arrow Connector 24"/>
              <p:cNvCxnSpPr/>
              <p:nvPr/>
            </p:nvCxnSpPr>
            <p:spPr bwMode="auto">
              <a:xfrm rot="10800000" flipV="1">
                <a:off x="2473731" y="2354692"/>
                <a:ext cx="0" cy="657225"/>
              </a:xfrm>
              <a:prstGeom prst="straightConnector1">
                <a:avLst/>
              </a:prstGeom>
              <a:solidFill>
                <a:schemeClr val="accent1"/>
              </a:solidFill>
              <a:ln w="19050" cap="flat" cmpd="sng" algn="ctr">
                <a:solidFill>
                  <a:schemeClr val="tx1"/>
                </a:solidFill>
                <a:prstDash val="solid"/>
                <a:round/>
                <a:headEnd type="none" w="med" len="med"/>
                <a:tailEnd type="triangle" w="med" len="lg"/>
              </a:ln>
              <a:effectLst/>
            </p:spPr>
          </p:cxnSp>
          <p:sp>
            <p:nvSpPr>
              <p:cNvPr id="9" name="Rectangle 5"/>
              <p:cNvSpPr>
                <a:spLocks noChangeArrowheads="1"/>
              </p:cNvSpPr>
              <p:nvPr/>
            </p:nvSpPr>
            <p:spPr bwMode="auto">
              <a:xfrm>
                <a:off x="878294" y="2884770"/>
                <a:ext cx="3353464" cy="10413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type="none" w="med" len="lg"/>
                    <a:tailEnd type="none" w="med" len="lg"/>
                  </a14:hiddenLine>
                </a:ext>
              </a:extLst>
            </p:spPr>
            <p:txBody>
              <a:bodyPr wrap="square" lIns="88900" tIns="88900" rIns="88900" bIns="88900">
                <a:spAutoFit/>
              </a:bodyPr>
              <a:lstStyle/>
              <a:p>
                <a:pPr defTabSz="652463"/>
                <a:r>
                  <a:rPr lang="en-US" sz="2800" b="1" dirty="0" smtClean="0"/>
                  <a:t>work.newsalesemps</a:t>
                </a:r>
              </a:p>
              <a:p>
                <a:pPr defTabSz="652463"/>
                <a:r>
                  <a:rPr lang="en-US" sz="2800" b="1" dirty="0" err="1" smtClean="0"/>
                  <a:t>sashelp.class</a:t>
                </a:r>
                <a:endParaRPr lang="en-US" sz="2800" b="1" dirty="0"/>
              </a:p>
            </p:txBody>
          </p:sp>
          <p:sp>
            <p:nvSpPr>
              <p:cNvPr id="10" name="Rectangle 10"/>
              <p:cNvSpPr/>
              <p:nvPr/>
            </p:nvSpPr>
            <p:spPr bwMode="auto">
              <a:xfrm>
                <a:off x="2051720" y="2112457"/>
                <a:ext cx="2133600" cy="457200"/>
              </a:xfrm>
              <a:prstGeom prst="rect">
                <a:avLst/>
              </a:prstGeom>
              <a:solidFill>
                <a:srgbClr val="009900"/>
              </a:solidFill>
              <a:ln w="19050" cap="flat" cmpd="sng" algn="ctr">
                <a:solidFill>
                  <a:srgbClr val="000000"/>
                </a:solid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pPr algn="ctr"/>
                <a:r>
                  <a:rPr lang="en-US" sz="2000" b="1" dirty="0" err="1" smtClean="0">
                    <a:solidFill>
                      <a:srgbClr val="F7FFFF"/>
                    </a:solidFill>
                  </a:rPr>
                  <a:t>Nombre</a:t>
                </a:r>
                <a:r>
                  <a:rPr lang="en-US" sz="2000" b="1" dirty="0" smtClean="0">
                    <a:solidFill>
                      <a:srgbClr val="F7FFFF"/>
                    </a:solidFill>
                  </a:rPr>
                  <a:t> del </a:t>
                </a:r>
              </a:p>
              <a:p>
                <a:pPr algn="ctr"/>
                <a:r>
                  <a:rPr lang="en-US" sz="2000" b="1" dirty="0" err="1" smtClean="0">
                    <a:solidFill>
                      <a:srgbClr val="F7FFFF"/>
                    </a:solidFill>
                  </a:rPr>
                  <a:t>conjunto</a:t>
                </a:r>
                <a:r>
                  <a:rPr lang="en-US" sz="2000" b="1" dirty="0" smtClean="0">
                    <a:solidFill>
                      <a:srgbClr val="F7FFFF"/>
                    </a:solidFill>
                  </a:rPr>
                  <a:t> de </a:t>
                </a:r>
                <a:r>
                  <a:rPr lang="en-US" sz="2000" b="1" dirty="0" err="1" smtClean="0">
                    <a:solidFill>
                      <a:srgbClr val="F7FFFF"/>
                    </a:solidFill>
                  </a:rPr>
                  <a:t>datos</a:t>
                </a:r>
                <a:endParaRPr lang="en-US" sz="2000" b="1" dirty="0">
                  <a:solidFill>
                    <a:srgbClr val="F7FFFF"/>
                  </a:solidFill>
                </a:endParaRPr>
              </a:p>
            </p:txBody>
          </p:sp>
          <p:cxnSp>
            <p:nvCxnSpPr>
              <p:cNvPr id="11" name="Straight Arrow Connector 22"/>
              <p:cNvCxnSpPr/>
              <p:nvPr/>
            </p:nvCxnSpPr>
            <p:spPr bwMode="auto">
              <a:xfrm rot="10800000" flipV="1">
                <a:off x="1330731" y="2354692"/>
                <a:ext cx="0" cy="657225"/>
              </a:xfrm>
              <a:prstGeom prst="straightConnector1">
                <a:avLst/>
              </a:prstGeom>
              <a:solidFill>
                <a:schemeClr val="accent1"/>
              </a:solidFill>
              <a:ln w="19050" cap="flat" cmpd="sng" algn="ctr">
                <a:solidFill>
                  <a:schemeClr val="tx1"/>
                </a:solidFill>
                <a:prstDash val="solid"/>
                <a:round/>
                <a:headEnd type="none" w="med" len="med"/>
                <a:tailEnd type="triangle" w="med" len="lg"/>
              </a:ln>
              <a:effectLst/>
            </p:spPr>
          </p:cxnSp>
          <p:sp>
            <p:nvSpPr>
              <p:cNvPr id="12" name="Rectangle 23"/>
              <p:cNvSpPr/>
              <p:nvPr/>
            </p:nvSpPr>
            <p:spPr bwMode="auto">
              <a:xfrm>
                <a:off x="803999" y="2112457"/>
                <a:ext cx="1005840" cy="457200"/>
              </a:xfrm>
              <a:prstGeom prst="rect">
                <a:avLst/>
              </a:prstGeom>
              <a:solidFill>
                <a:srgbClr val="009900"/>
              </a:solidFill>
              <a:ln w="19050" cap="flat" cmpd="sng" algn="ctr">
                <a:solidFill>
                  <a:srgbClr val="000000"/>
                </a:solid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pPr algn="ctr"/>
                <a:r>
                  <a:rPr lang="en-US" sz="2000" b="1" dirty="0" err="1" smtClean="0">
                    <a:solidFill>
                      <a:srgbClr val="F7FFFF"/>
                    </a:solidFill>
                  </a:rPr>
                  <a:t>libreria</a:t>
                </a:r>
                <a:endParaRPr lang="en-US" sz="2000" b="1" dirty="0">
                  <a:solidFill>
                    <a:srgbClr val="F7FFFF"/>
                  </a:solidFill>
                </a:endParaRPr>
              </a:p>
            </p:txBody>
          </p:sp>
          <p:cxnSp>
            <p:nvCxnSpPr>
              <p:cNvPr id="13" name="Straight Arrow Connector 14"/>
              <p:cNvCxnSpPr/>
              <p:nvPr/>
            </p:nvCxnSpPr>
            <p:spPr bwMode="auto">
              <a:xfrm rot="10800000">
                <a:off x="2472131" y="3886915"/>
                <a:ext cx="0" cy="657225"/>
              </a:xfrm>
              <a:prstGeom prst="straightConnector1">
                <a:avLst/>
              </a:prstGeom>
              <a:solidFill>
                <a:schemeClr val="accent1"/>
              </a:solidFill>
              <a:ln w="19050" cap="flat" cmpd="sng" algn="ctr">
                <a:solidFill>
                  <a:schemeClr val="tx1"/>
                </a:solidFill>
                <a:prstDash val="solid"/>
                <a:round/>
                <a:headEnd type="none" w="med" len="med"/>
                <a:tailEnd type="triangle" w="med" len="lg"/>
              </a:ln>
              <a:effectLst/>
            </p:spPr>
          </p:cxnSp>
          <p:sp>
            <p:nvSpPr>
              <p:cNvPr id="14" name="Rectangle 15"/>
              <p:cNvSpPr/>
              <p:nvPr/>
            </p:nvSpPr>
            <p:spPr bwMode="auto">
              <a:xfrm>
                <a:off x="2357832" y="4334360"/>
                <a:ext cx="2133600" cy="457200"/>
              </a:xfrm>
              <a:prstGeom prst="rect">
                <a:avLst/>
              </a:prstGeom>
              <a:solidFill>
                <a:srgbClr val="009900"/>
              </a:solidFill>
              <a:ln w="19050" cap="flat" cmpd="sng" algn="ctr">
                <a:solidFill>
                  <a:srgbClr val="000000"/>
                </a:solid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pPr algn="ctr"/>
                <a:r>
                  <a:rPr lang="en-US" sz="2000" b="1" dirty="0" err="1">
                    <a:solidFill>
                      <a:srgbClr val="F7FFFF"/>
                    </a:solidFill>
                  </a:rPr>
                  <a:t>Nombre</a:t>
                </a:r>
                <a:r>
                  <a:rPr lang="en-US" sz="2000" b="1" dirty="0">
                    <a:solidFill>
                      <a:srgbClr val="F7FFFF"/>
                    </a:solidFill>
                  </a:rPr>
                  <a:t> del </a:t>
                </a:r>
              </a:p>
              <a:p>
                <a:pPr algn="ctr"/>
                <a:r>
                  <a:rPr lang="en-US" sz="2000" b="1" dirty="0" err="1">
                    <a:solidFill>
                      <a:srgbClr val="F7FFFF"/>
                    </a:solidFill>
                  </a:rPr>
                  <a:t>conjunto</a:t>
                </a:r>
                <a:r>
                  <a:rPr lang="en-US" sz="2000" b="1" dirty="0">
                    <a:solidFill>
                      <a:srgbClr val="F7FFFF"/>
                    </a:solidFill>
                  </a:rPr>
                  <a:t> de </a:t>
                </a:r>
                <a:r>
                  <a:rPr lang="en-US" sz="2000" b="1" dirty="0" err="1">
                    <a:solidFill>
                      <a:srgbClr val="F7FFFF"/>
                    </a:solidFill>
                  </a:rPr>
                  <a:t>datos</a:t>
                </a:r>
                <a:endParaRPr lang="en-US" sz="2000" b="1" dirty="0">
                  <a:solidFill>
                    <a:srgbClr val="F7FFFF"/>
                  </a:solidFill>
                </a:endParaRPr>
              </a:p>
            </p:txBody>
          </p:sp>
          <p:cxnSp>
            <p:nvCxnSpPr>
              <p:cNvPr id="15" name="Straight Arrow Connector 16"/>
              <p:cNvCxnSpPr/>
              <p:nvPr/>
            </p:nvCxnSpPr>
            <p:spPr bwMode="auto">
              <a:xfrm rot="10800000">
                <a:off x="1329131" y="3886915"/>
                <a:ext cx="0" cy="657225"/>
              </a:xfrm>
              <a:prstGeom prst="straightConnector1">
                <a:avLst/>
              </a:prstGeom>
              <a:solidFill>
                <a:schemeClr val="accent1"/>
              </a:solidFill>
              <a:ln w="19050" cap="flat" cmpd="sng" algn="ctr">
                <a:solidFill>
                  <a:schemeClr val="tx1"/>
                </a:solidFill>
                <a:prstDash val="solid"/>
                <a:round/>
                <a:headEnd type="none" w="med" len="med"/>
                <a:tailEnd type="triangle" w="med" len="lg"/>
              </a:ln>
              <a:effectLst/>
            </p:spPr>
          </p:cxnSp>
          <p:sp>
            <p:nvSpPr>
              <p:cNvPr id="16" name="Rectangle 20"/>
              <p:cNvSpPr/>
              <p:nvPr/>
            </p:nvSpPr>
            <p:spPr bwMode="auto">
              <a:xfrm>
                <a:off x="802399" y="4334360"/>
                <a:ext cx="1005840" cy="457200"/>
              </a:xfrm>
              <a:prstGeom prst="rect">
                <a:avLst/>
              </a:prstGeom>
              <a:solidFill>
                <a:srgbClr val="009900"/>
              </a:solidFill>
              <a:ln w="19050" cap="flat" cmpd="sng" algn="ctr">
                <a:solidFill>
                  <a:srgbClr val="000000"/>
                </a:solidFill>
                <a:prstDash val="solid"/>
                <a:round/>
                <a:headEnd type="none" w="med" len="med"/>
                <a:tailEnd type="none" w="med" len="med"/>
              </a:ln>
              <a:effectLst/>
            </p:spPr>
            <p:txBody>
              <a:bodyPr vert="horz" wrap="none" lIns="88900" tIns="88900" rIns="88900" bIns="88900" numCol="1" rtlCol="0" anchor="ctr" anchorCtr="0" compatLnSpc="1">
                <a:prstTxWarp prst="textNoShape">
                  <a:avLst/>
                </a:prstTxWarp>
                <a:noAutofit/>
              </a:bodyPr>
              <a:lstStyle/>
              <a:p>
                <a:pPr algn="ctr"/>
                <a:r>
                  <a:rPr lang="en-US" sz="2000" b="1" dirty="0" err="1" smtClean="0">
                    <a:solidFill>
                      <a:srgbClr val="F7FFFF"/>
                    </a:solidFill>
                  </a:rPr>
                  <a:t>libreria</a:t>
                </a:r>
                <a:endParaRPr lang="en-US" sz="2000" b="1" dirty="0">
                  <a:solidFill>
                    <a:srgbClr val="F7FFFF"/>
                  </a:solidFill>
                </a:endParaRPr>
              </a:p>
            </p:txBody>
          </p:sp>
        </p:grpSp>
      </p:grpSp>
      <p:sp>
        <p:nvSpPr>
          <p:cNvPr id="17" name="16 CuadroTexto"/>
          <p:cNvSpPr txBox="1"/>
          <p:nvPr/>
        </p:nvSpPr>
        <p:spPr>
          <a:xfrm>
            <a:off x="611560" y="5517232"/>
            <a:ext cx="7776864" cy="1138773"/>
          </a:xfrm>
          <a:prstGeom prst="rect">
            <a:avLst/>
          </a:prstGeom>
          <a:noFill/>
        </p:spPr>
        <p:txBody>
          <a:bodyPr wrap="square" rtlCol="0">
            <a:spAutoFit/>
          </a:bodyPr>
          <a:lstStyle/>
          <a:p>
            <a:r>
              <a:rPr lang="en-US" sz="2400" dirty="0" err="1" smtClean="0">
                <a:solidFill>
                  <a:srgbClr val="292929"/>
                </a:solidFill>
              </a:rPr>
              <a:t>Cuando</a:t>
            </a:r>
            <a:r>
              <a:rPr lang="en-US" sz="2400" dirty="0" smtClean="0">
                <a:solidFill>
                  <a:srgbClr val="292929"/>
                </a:solidFill>
              </a:rPr>
              <a:t> el </a:t>
            </a:r>
            <a:r>
              <a:rPr lang="en-US" sz="2400" dirty="0" err="1" smtClean="0">
                <a:solidFill>
                  <a:srgbClr val="292929"/>
                </a:solidFill>
              </a:rPr>
              <a:t>conjunto</a:t>
            </a:r>
            <a:r>
              <a:rPr lang="en-US" sz="2400" dirty="0" smtClean="0">
                <a:solidFill>
                  <a:srgbClr val="292929"/>
                </a:solidFill>
              </a:rPr>
              <a:t> de </a:t>
            </a:r>
            <a:r>
              <a:rPr lang="en-US" sz="2400" dirty="0" err="1" smtClean="0">
                <a:solidFill>
                  <a:srgbClr val="292929"/>
                </a:solidFill>
              </a:rPr>
              <a:t>datos</a:t>
            </a:r>
            <a:r>
              <a:rPr lang="en-US" sz="2400" dirty="0" smtClean="0">
                <a:solidFill>
                  <a:srgbClr val="292929"/>
                </a:solidFill>
              </a:rPr>
              <a:t> </a:t>
            </a:r>
            <a:r>
              <a:rPr lang="en-US" sz="2400" dirty="0" err="1" smtClean="0">
                <a:solidFill>
                  <a:srgbClr val="292929"/>
                </a:solidFill>
              </a:rPr>
              <a:t>es</a:t>
            </a:r>
            <a:r>
              <a:rPr lang="en-US" sz="2400" dirty="0" smtClean="0">
                <a:solidFill>
                  <a:srgbClr val="292929"/>
                </a:solidFill>
              </a:rPr>
              <a:t> temporal, </a:t>
            </a:r>
            <a:r>
              <a:rPr lang="en-US" sz="2400" dirty="0" err="1" smtClean="0">
                <a:solidFill>
                  <a:srgbClr val="292929"/>
                </a:solidFill>
              </a:rPr>
              <a:t>libraria</a:t>
            </a:r>
            <a:r>
              <a:rPr lang="en-US" sz="2400" dirty="0" smtClean="0">
                <a:solidFill>
                  <a:srgbClr val="292929"/>
                </a:solidFill>
              </a:rPr>
              <a:t> </a:t>
            </a:r>
            <a:r>
              <a:rPr lang="en-US" sz="2400" b="1" dirty="0" smtClean="0">
                <a:solidFill>
                  <a:srgbClr val="292929"/>
                </a:solidFill>
              </a:rPr>
              <a:t>Work</a:t>
            </a:r>
            <a:r>
              <a:rPr lang="en-US" sz="2400" dirty="0" smtClean="0">
                <a:solidFill>
                  <a:srgbClr val="292929"/>
                </a:solidFill>
              </a:rPr>
              <a:t> ,  se </a:t>
            </a:r>
            <a:r>
              <a:rPr lang="en-US" sz="2400" dirty="0" err="1" smtClean="0">
                <a:solidFill>
                  <a:srgbClr val="292929"/>
                </a:solidFill>
              </a:rPr>
              <a:t>puede</a:t>
            </a:r>
            <a:r>
              <a:rPr lang="en-US" sz="2400" dirty="0" smtClean="0">
                <a:solidFill>
                  <a:srgbClr val="292929"/>
                </a:solidFill>
              </a:rPr>
              <a:t> </a:t>
            </a:r>
            <a:r>
              <a:rPr lang="en-US" sz="2400" dirty="0" err="1" smtClean="0">
                <a:solidFill>
                  <a:srgbClr val="292929"/>
                </a:solidFill>
              </a:rPr>
              <a:t>usar</a:t>
            </a:r>
            <a:r>
              <a:rPr lang="en-US" sz="2400" dirty="0" smtClean="0">
                <a:solidFill>
                  <a:srgbClr val="292929"/>
                </a:solidFill>
              </a:rPr>
              <a:t> solo un </a:t>
            </a:r>
            <a:r>
              <a:rPr lang="en-US" sz="2400" dirty="0" err="1" smtClean="0">
                <a:solidFill>
                  <a:srgbClr val="292929"/>
                </a:solidFill>
              </a:rPr>
              <a:t>nombre</a:t>
            </a:r>
            <a:r>
              <a:rPr lang="en-US" sz="2400" dirty="0">
                <a:solidFill>
                  <a:srgbClr val="292929"/>
                </a:solidFill>
              </a:rPr>
              <a:t> </a:t>
            </a:r>
            <a:r>
              <a:rPr lang="en-US" sz="2400" dirty="0" smtClean="0">
                <a:solidFill>
                  <a:srgbClr val="292929"/>
                </a:solidFill>
              </a:rPr>
              <a:t>( </a:t>
            </a:r>
            <a:r>
              <a:rPr lang="en-US" sz="2400" dirty="0" err="1" smtClean="0">
                <a:solidFill>
                  <a:srgbClr val="292929"/>
                </a:solidFill>
              </a:rPr>
              <a:t>está</a:t>
            </a:r>
            <a:r>
              <a:rPr lang="en-US" sz="2400" dirty="0" smtClean="0">
                <a:solidFill>
                  <a:srgbClr val="292929"/>
                </a:solidFill>
              </a:rPr>
              <a:t> </a:t>
            </a:r>
            <a:r>
              <a:rPr lang="en-US" sz="2400" dirty="0" err="1" smtClean="0">
                <a:solidFill>
                  <a:srgbClr val="292929"/>
                </a:solidFill>
              </a:rPr>
              <a:t>por</a:t>
            </a:r>
            <a:r>
              <a:rPr lang="en-US" sz="2400" dirty="0" smtClean="0">
                <a:solidFill>
                  <a:srgbClr val="292929"/>
                </a:solidFill>
              </a:rPr>
              <a:t> </a:t>
            </a:r>
            <a:r>
              <a:rPr lang="en-US" sz="2400" dirty="0" err="1" smtClean="0">
                <a:solidFill>
                  <a:srgbClr val="292929"/>
                </a:solidFill>
              </a:rPr>
              <a:t>defecto</a:t>
            </a:r>
            <a:r>
              <a:rPr lang="en-US" sz="2400" dirty="0" smtClean="0">
                <a:solidFill>
                  <a:srgbClr val="292929"/>
                </a:solidFill>
              </a:rPr>
              <a:t>)</a:t>
            </a:r>
            <a:endParaRPr lang="en-US" sz="2400" b="1" dirty="0">
              <a:solidFill>
                <a:srgbClr val="292929"/>
              </a:solidFill>
            </a:endParaRPr>
          </a:p>
          <a:p>
            <a:endParaRPr lang="es-E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44624"/>
            <a:ext cx="9083352" cy="1143000"/>
          </a:xfrm>
          <a:solidFill>
            <a:schemeClr val="accent4">
              <a:lumMod val="60000"/>
              <a:lumOff val="40000"/>
            </a:schemeClr>
          </a:solidFill>
        </p:spPr>
        <p:txBody>
          <a:bodyPr>
            <a:normAutofit fontScale="90000"/>
          </a:bodyPr>
          <a:lstStyle/>
          <a:p>
            <a:r>
              <a:rPr lang="es-ES" dirty="0" smtClean="0"/>
              <a:t>¿QUÉ ES SAS? Componentes principales</a:t>
            </a:r>
            <a:endParaRPr lang="es-ES" dirty="0"/>
          </a:p>
        </p:txBody>
      </p:sp>
      <p:sp>
        <p:nvSpPr>
          <p:cNvPr id="3" name="2 Marcador de contenido"/>
          <p:cNvSpPr>
            <a:spLocks noGrp="1"/>
          </p:cNvSpPr>
          <p:nvPr>
            <p:ph idx="1"/>
          </p:nvPr>
        </p:nvSpPr>
        <p:spPr/>
        <p:txBody>
          <a:bodyPr>
            <a:normAutofit/>
          </a:bodyPr>
          <a:lstStyle/>
          <a:p>
            <a:r>
              <a:rPr lang="es-ES" dirty="0" smtClean="0"/>
              <a:t>Módulo Base </a:t>
            </a:r>
          </a:p>
          <a:p>
            <a:r>
              <a:rPr lang="es-ES" dirty="0" smtClean="0"/>
              <a:t>Módulo </a:t>
            </a:r>
            <a:r>
              <a:rPr lang="es-ES" dirty="0" err="1" smtClean="0"/>
              <a:t>Stat</a:t>
            </a:r>
            <a:endParaRPr lang="es-ES" dirty="0" smtClean="0"/>
          </a:p>
          <a:p>
            <a:r>
              <a:rPr lang="es-ES" dirty="0" smtClean="0"/>
              <a:t>Módulo QC</a:t>
            </a:r>
          </a:p>
          <a:p>
            <a:r>
              <a:rPr lang="es-ES" dirty="0" smtClean="0"/>
              <a:t>Módulo OR</a:t>
            </a:r>
          </a:p>
          <a:p>
            <a:r>
              <a:rPr lang="es-ES" dirty="0" smtClean="0"/>
              <a:t>Módulo ETS</a:t>
            </a:r>
          </a:p>
          <a:p>
            <a:r>
              <a:rPr lang="es-ES" dirty="0" smtClean="0"/>
              <a:t>Módulo IML </a:t>
            </a:r>
          </a:p>
          <a:p>
            <a:r>
              <a:rPr lang="es-ES" dirty="0" smtClean="0"/>
              <a:t>Módulo MINER</a:t>
            </a:r>
            <a:endParaRPr lang="es-ES" dirty="0"/>
          </a:p>
        </p:txBody>
      </p:sp>
      <p:sp>
        <p:nvSpPr>
          <p:cNvPr id="4" name="3 Elipse"/>
          <p:cNvSpPr/>
          <p:nvPr/>
        </p:nvSpPr>
        <p:spPr>
          <a:xfrm>
            <a:off x="4572000" y="2348880"/>
            <a:ext cx="3816424"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smtClean="0"/>
              <a:t>1.- Lenguaje Básico </a:t>
            </a:r>
          </a:p>
          <a:p>
            <a:r>
              <a:rPr lang="es-ES" dirty="0" smtClean="0"/>
              <a:t>2.- Lenguaje de Macros </a:t>
            </a:r>
          </a:p>
          <a:p>
            <a:r>
              <a:rPr lang="es-ES" dirty="0" smtClean="0"/>
              <a:t>3.- Lenguaje IML </a:t>
            </a:r>
          </a:p>
          <a:p>
            <a:r>
              <a:rPr lang="es-ES" dirty="0" smtClean="0"/>
              <a:t>4.- Lenguaje SQL</a:t>
            </a:r>
          </a:p>
          <a:p>
            <a:endParaRPr lang="es-ES" dirty="0"/>
          </a:p>
        </p:txBody>
      </p:sp>
    </p:spTree>
    <p:extLst>
      <p:ext uri="{BB962C8B-B14F-4D97-AF65-F5344CB8AC3E}">
        <p14:creationId xmlns:p14="http://schemas.microsoft.com/office/powerpoint/2010/main" xmlns="" val="32735186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752"/>
            <a:ext cx="8229600" cy="782960"/>
          </a:xfrm>
          <a:solidFill>
            <a:schemeClr val="accent4">
              <a:lumMod val="40000"/>
              <a:lumOff val="60000"/>
            </a:schemeClr>
          </a:solidFill>
        </p:spPr>
        <p:txBody>
          <a:bodyPr/>
          <a:lstStyle/>
          <a:p>
            <a:r>
              <a:rPr lang="es-ES" dirty="0" err="1" smtClean="0"/>
              <a:t>Librerias</a:t>
            </a:r>
            <a:r>
              <a:rPr lang="es-ES" dirty="0" smtClean="0"/>
              <a:t> </a:t>
            </a:r>
            <a:endParaRPr lang="es-ES" dirty="0"/>
          </a:p>
        </p:txBody>
      </p:sp>
      <p:sp>
        <p:nvSpPr>
          <p:cNvPr id="3" name="2 Rectángulo"/>
          <p:cNvSpPr/>
          <p:nvPr/>
        </p:nvSpPr>
        <p:spPr>
          <a:xfrm>
            <a:off x="539552" y="764704"/>
            <a:ext cx="8424936" cy="523220"/>
          </a:xfrm>
          <a:prstGeom prst="rect">
            <a:avLst/>
          </a:prstGeom>
        </p:spPr>
        <p:txBody>
          <a:bodyPr wrap="square">
            <a:spAutoFit/>
          </a:bodyPr>
          <a:lstStyle/>
          <a:p>
            <a:pPr marL="342900" lvl="0" indent="-342900">
              <a:spcBef>
                <a:spcPct val="20000"/>
              </a:spcBef>
              <a:defRPr/>
            </a:pPr>
            <a:r>
              <a:rPr lang="en-GB" sz="2800" dirty="0" smtClean="0"/>
              <a:t>Es </a:t>
            </a:r>
            <a:r>
              <a:rPr lang="en-GB" sz="2800" dirty="0" err="1" smtClean="0"/>
              <a:t>posible</a:t>
            </a:r>
            <a:r>
              <a:rPr lang="en-GB" sz="2800" dirty="0" smtClean="0"/>
              <a:t> </a:t>
            </a:r>
            <a:r>
              <a:rPr lang="en-GB" sz="2800" dirty="0" err="1" smtClean="0"/>
              <a:t>crear</a:t>
            </a:r>
            <a:r>
              <a:rPr lang="en-GB" sz="2800" dirty="0" smtClean="0"/>
              <a:t> </a:t>
            </a:r>
            <a:r>
              <a:rPr lang="en-GB" sz="2800" dirty="0" err="1" smtClean="0"/>
              <a:t>nuestras</a:t>
            </a:r>
            <a:r>
              <a:rPr lang="en-GB" sz="2800" dirty="0" smtClean="0"/>
              <a:t> </a:t>
            </a:r>
            <a:r>
              <a:rPr lang="en-GB" sz="2800" dirty="0" err="1" smtClean="0"/>
              <a:t>propias</a:t>
            </a:r>
            <a:r>
              <a:rPr lang="en-GB" sz="2800" dirty="0" smtClean="0"/>
              <a:t> </a:t>
            </a:r>
            <a:r>
              <a:rPr lang="en-GB" sz="2800" dirty="0" err="1" smtClean="0"/>
              <a:t>librerias</a:t>
            </a:r>
            <a:r>
              <a:rPr lang="en-GB" sz="2800" dirty="0" smtClean="0"/>
              <a:t> </a:t>
            </a:r>
            <a:r>
              <a:rPr lang="en-GB" sz="2800" dirty="0" err="1" smtClean="0"/>
              <a:t>permanentes</a:t>
            </a:r>
            <a:r>
              <a:rPr lang="en-GB" sz="2800" dirty="0" smtClean="0"/>
              <a:t>. </a:t>
            </a:r>
          </a:p>
        </p:txBody>
      </p:sp>
      <p:sp>
        <p:nvSpPr>
          <p:cNvPr id="4" name="Rectangle 3"/>
          <p:cNvSpPr txBox="1">
            <a:spLocks noChangeArrowheads="1"/>
          </p:cNvSpPr>
          <p:nvPr/>
        </p:nvSpPr>
        <p:spPr>
          <a:xfrm>
            <a:off x="251520" y="1600200"/>
            <a:ext cx="8928992" cy="4495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GB" sz="3000" dirty="0" err="1" smtClean="0"/>
              <a:t>Recordatorio</a:t>
            </a:r>
            <a:r>
              <a:rPr lang="en-GB" sz="3000" dirty="0" err="1" smtClean="0">
                <a:sym typeface="Wingdings" panose="05000000000000000000" pitchFamily="2" charset="2"/>
              </a:rPr>
              <a:t></a:t>
            </a:r>
            <a:r>
              <a:rPr lang="en-GB" sz="3000" dirty="0" err="1" smtClean="0"/>
              <a:t>Una</a:t>
            </a:r>
            <a:r>
              <a:rPr lang="en-GB" sz="3000" dirty="0" smtClean="0"/>
              <a:t> </a:t>
            </a:r>
            <a:r>
              <a:rPr lang="en-GB" sz="3000" dirty="0" err="1" smtClean="0"/>
              <a:t>librería</a:t>
            </a:r>
            <a:r>
              <a:rPr lang="en-GB" sz="3000" dirty="0" smtClean="0"/>
              <a:t> </a:t>
            </a:r>
            <a:r>
              <a:rPr lang="en-GB" sz="3000" dirty="0" err="1" smtClean="0"/>
              <a:t>es</a:t>
            </a:r>
            <a:r>
              <a:rPr lang="en-GB" sz="3000" dirty="0" smtClean="0"/>
              <a:t> </a:t>
            </a:r>
            <a:r>
              <a:rPr lang="en-GB" sz="3000" dirty="0" err="1" smtClean="0"/>
              <a:t>una</a:t>
            </a:r>
            <a:r>
              <a:rPr lang="en-GB" sz="3000" dirty="0" smtClean="0"/>
              <a:t> </a:t>
            </a:r>
            <a:r>
              <a:rPr lang="en-GB" sz="3000" dirty="0" err="1" smtClean="0"/>
              <a:t>carpeta</a:t>
            </a:r>
            <a:r>
              <a:rPr lang="en-GB" sz="3000" dirty="0" smtClean="0"/>
              <a:t> </a:t>
            </a:r>
            <a:r>
              <a:rPr lang="en-GB" sz="3000" dirty="0" err="1" smtClean="0"/>
              <a:t>fisica</a:t>
            </a:r>
            <a:r>
              <a:rPr lang="en-GB" sz="3000" dirty="0" smtClean="0"/>
              <a:t> </a:t>
            </a:r>
            <a:r>
              <a:rPr lang="en-GB" sz="3000" dirty="0" err="1" smtClean="0"/>
              <a:t>situada</a:t>
            </a:r>
            <a:r>
              <a:rPr lang="en-GB" sz="3000" dirty="0" smtClean="0"/>
              <a:t> en </a:t>
            </a:r>
            <a:r>
              <a:rPr lang="en-GB" sz="3000" dirty="0" err="1" smtClean="0"/>
              <a:t>cualquier</a:t>
            </a:r>
            <a:r>
              <a:rPr lang="en-GB" sz="3000" dirty="0" smtClean="0"/>
              <a:t> parte de un disco </a:t>
            </a:r>
            <a:r>
              <a:rPr lang="en-GB" sz="3000" dirty="0" err="1" smtClean="0"/>
              <a:t>duro</a:t>
            </a:r>
            <a:r>
              <a:rPr lang="en-GB" sz="3000" dirty="0" smtClean="0"/>
              <a:t>, pen-</a:t>
            </a:r>
            <a:r>
              <a:rPr lang="en-GB" sz="3000" dirty="0" err="1" smtClean="0"/>
              <a:t>usb</a:t>
            </a:r>
            <a:r>
              <a:rPr lang="en-GB" sz="3000" dirty="0" smtClean="0"/>
              <a:t>, disco </a:t>
            </a:r>
            <a:r>
              <a:rPr lang="en-GB" sz="3000" dirty="0" err="1" smtClean="0"/>
              <a:t>duro</a:t>
            </a:r>
            <a:r>
              <a:rPr lang="en-GB" sz="3000" dirty="0" smtClean="0"/>
              <a:t> </a:t>
            </a:r>
            <a:r>
              <a:rPr lang="en-GB" sz="3000" dirty="0" err="1" smtClean="0"/>
              <a:t>portatil</a:t>
            </a:r>
            <a:r>
              <a:rPr lang="en-GB" sz="3000" dirty="0" smtClean="0"/>
              <a:t>, etc. </a:t>
            </a:r>
            <a:endParaRPr kumimoji="0" lang="en-GB" sz="3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3000" b="0" i="0" u="none" strike="noStrike" kern="1200" cap="none" spc="0" normalizeH="0" baseline="0" noProof="0" dirty="0" smtClean="0">
                <a:ln>
                  <a:noFill/>
                </a:ln>
                <a:solidFill>
                  <a:schemeClr val="tx1"/>
                </a:solidFill>
                <a:effectLst/>
                <a:uLnTx/>
                <a:uFillTx/>
                <a:latin typeface="+mn-lt"/>
                <a:ea typeface="+mn-ea"/>
                <a:cs typeface="+mn-cs"/>
              </a:rPr>
              <a:t>La </a:t>
            </a:r>
            <a:r>
              <a:rPr kumimoji="0" lang="en-GB" sz="3000" b="0" i="0" u="none" strike="noStrike" kern="1200" cap="none" spc="0" normalizeH="0" baseline="0" noProof="0" dirty="0" err="1" smtClean="0">
                <a:ln>
                  <a:noFill/>
                </a:ln>
                <a:solidFill>
                  <a:schemeClr val="tx1"/>
                </a:solidFill>
                <a:effectLst/>
                <a:uLnTx/>
                <a:uFillTx/>
                <a:latin typeface="+mn-lt"/>
                <a:ea typeface="+mn-ea"/>
                <a:cs typeface="+mn-cs"/>
              </a:rPr>
              <a:t>libreria</a:t>
            </a:r>
            <a:r>
              <a:rPr kumimoji="0" lang="en-GB" sz="3000" b="0" i="0" u="none" strike="noStrike" kern="1200" cap="none" spc="0" normalizeH="0" baseline="0" noProof="0" dirty="0" smtClean="0">
                <a:ln>
                  <a:noFill/>
                </a:ln>
                <a:solidFill>
                  <a:schemeClr val="tx1"/>
                </a:solidFill>
                <a:effectLst/>
                <a:uLnTx/>
                <a:uFillTx/>
                <a:latin typeface="+mn-lt"/>
                <a:ea typeface="+mn-ea"/>
                <a:cs typeface="+mn-cs"/>
              </a:rPr>
              <a:t> se </a:t>
            </a:r>
            <a:r>
              <a:rPr kumimoji="0" lang="en-GB" sz="3000" b="0" i="0" u="none" strike="noStrike" kern="1200" cap="none" spc="0" normalizeH="0" baseline="0" noProof="0" dirty="0" err="1" smtClean="0">
                <a:ln>
                  <a:noFill/>
                </a:ln>
                <a:solidFill>
                  <a:schemeClr val="tx1"/>
                </a:solidFill>
                <a:effectLst/>
                <a:uLnTx/>
                <a:uFillTx/>
                <a:latin typeface="+mn-lt"/>
                <a:ea typeface="+mn-ea"/>
                <a:cs typeface="+mn-cs"/>
              </a:rPr>
              <a:t>crea</a:t>
            </a:r>
            <a:r>
              <a:rPr kumimoji="0" lang="en-GB" sz="3000" b="0" i="0" u="none" strike="noStrike" kern="1200" cap="none" spc="0" normalizeH="0" baseline="0" noProof="0" dirty="0" smtClean="0">
                <a:ln>
                  <a:noFill/>
                </a:ln>
                <a:solidFill>
                  <a:schemeClr val="tx1"/>
                </a:solidFill>
                <a:effectLst/>
                <a:uLnTx/>
                <a:uFillTx/>
                <a:latin typeface="+mn-lt"/>
                <a:ea typeface="+mn-ea"/>
                <a:cs typeface="+mn-cs"/>
              </a:rPr>
              <a:t> con</a:t>
            </a:r>
            <a:r>
              <a:rPr kumimoji="0" lang="en-GB" sz="3000" b="0" i="0" u="none" strike="noStrike" kern="1200" cap="none" spc="0" normalizeH="0" noProof="0" dirty="0" smtClean="0">
                <a:ln>
                  <a:noFill/>
                </a:ln>
                <a:solidFill>
                  <a:schemeClr val="tx1"/>
                </a:solidFill>
                <a:effectLst/>
                <a:uLnTx/>
                <a:uFillTx/>
                <a:latin typeface="+mn-lt"/>
                <a:ea typeface="+mn-ea"/>
                <a:cs typeface="+mn-cs"/>
              </a:rPr>
              <a:t> la </a:t>
            </a:r>
            <a:r>
              <a:rPr kumimoji="0" lang="en-GB" sz="3000" b="0" i="0" u="none" strike="noStrike" kern="1200" cap="none" spc="0" normalizeH="0" noProof="0" dirty="0" err="1" smtClean="0">
                <a:ln>
                  <a:noFill/>
                </a:ln>
                <a:solidFill>
                  <a:schemeClr val="tx1"/>
                </a:solidFill>
                <a:effectLst/>
                <a:uLnTx/>
                <a:uFillTx/>
                <a:latin typeface="+mn-lt"/>
                <a:ea typeface="+mn-ea"/>
                <a:cs typeface="+mn-cs"/>
              </a:rPr>
              <a:t>sentencia</a:t>
            </a:r>
            <a:r>
              <a:rPr kumimoji="0" lang="en-GB" sz="3000" b="0" i="0" u="none" strike="noStrike" kern="1200" cap="none" spc="0" normalizeH="0" noProof="0" dirty="0" smtClean="0">
                <a:ln>
                  <a:noFill/>
                </a:ln>
                <a:solidFill>
                  <a:schemeClr val="tx1"/>
                </a:solidFill>
                <a:effectLst/>
                <a:uLnTx/>
                <a:uFillTx/>
                <a:latin typeface="+mn-lt"/>
                <a:ea typeface="+mn-ea"/>
                <a:cs typeface="+mn-cs"/>
              </a:rPr>
              <a:t> </a:t>
            </a:r>
            <a:r>
              <a:rPr kumimoji="0" lang="en-GB" sz="3000" b="0" i="0" u="none" strike="noStrike" kern="1200" cap="none" spc="0" normalizeH="0" noProof="0" dirty="0" err="1" smtClean="0">
                <a:ln>
                  <a:noFill/>
                </a:ln>
                <a:solidFill>
                  <a:schemeClr val="tx1"/>
                </a:solidFill>
                <a:effectLst/>
                <a:uLnTx/>
                <a:uFillTx/>
                <a:latin typeface="+mn-lt"/>
                <a:ea typeface="+mn-ea"/>
                <a:cs typeface="+mn-cs"/>
              </a:rPr>
              <a:t>libname</a:t>
            </a:r>
            <a:r>
              <a:rPr kumimoji="0" lang="en-GB" sz="3000" b="0" i="0" u="none" strike="noStrike" kern="1200" cap="none" spc="0" normalizeH="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GB" sz="3000" dirty="0"/>
              <a:t> </a:t>
            </a:r>
            <a:r>
              <a:rPr lang="en-GB" sz="3000" dirty="0" smtClean="0"/>
              <a:t>        </a:t>
            </a:r>
            <a:r>
              <a:rPr kumimoji="0" lang="en-GB" sz="3000" b="0" i="0" u="none" strike="noStrike" kern="1200" cap="none" spc="0" normalizeH="0" noProof="0" dirty="0" err="1" smtClean="0">
                <a:ln>
                  <a:noFill/>
                </a:ln>
                <a:solidFill>
                  <a:srgbClr val="FF0000"/>
                </a:solidFill>
                <a:effectLst/>
                <a:uLnTx/>
                <a:uFillTx/>
                <a:latin typeface="+mn-lt"/>
                <a:ea typeface="+mn-ea"/>
                <a:cs typeface="+mn-cs"/>
              </a:rPr>
              <a:t>Ejemplo</a:t>
            </a:r>
            <a:r>
              <a:rPr kumimoji="0" lang="en-GB" sz="3000" b="0" i="0" u="none" strike="noStrike" kern="1200" cap="none" spc="0" normalizeH="0" noProof="0" dirty="0" smtClean="0">
                <a:ln>
                  <a:noFill/>
                </a:ln>
                <a:solidFill>
                  <a:srgbClr val="FF0000"/>
                </a:solidFill>
                <a:effectLst/>
                <a:uLnTx/>
                <a:uFillTx/>
                <a:latin typeface="+mn-lt"/>
                <a:ea typeface="+mn-ea"/>
                <a:cs typeface="+mn-cs"/>
              </a:rPr>
              <a:t>:  </a:t>
            </a:r>
            <a:r>
              <a:rPr kumimoji="0" lang="en-GB" sz="3000" b="0" i="0" u="none" strike="noStrike" kern="1200" cap="none" spc="0" normalizeH="0" noProof="0" dirty="0" err="1" smtClean="0">
                <a:ln>
                  <a:noFill/>
                </a:ln>
                <a:solidFill>
                  <a:srgbClr val="FF0000"/>
                </a:solidFill>
                <a:effectLst/>
                <a:uLnTx/>
                <a:uFillTx/>
                <a:latin typeface="+mn-lt"/>
                <a:ea typeface="+mn-ea"/>
                <a:cs typeface="+mn-cs"/>
              </a:rPr>
              <a:t>libname</a:t>
            </a:r>
            <a:r>
              <a:rPr kumimoji="0" lang="en-GB" sz="3000" b="0" i="0" u="none" strike="noStrike" kern="1200" cap="none" spc="0" normalizeH="0" noProof="0" dirty="0" smtClean="0">
                <a:ln>
                  <a:noFill/>
                </a:ln>
                <a:solidFill>
                  <a:srgbClr val="FF0000"/>
                </a:solidFill>
                <a:effectLst/>
                <a:uLnTx/>
                <a:uFillTx/>
                <a:latin typeface="+mn-lt"/>
                <a:ea typeface="+mn-ea"/>
                <a:cs typeface="+mn-cs"/>
              </a:rPr>
              <a:t> a ‘c:\Mis </a:t>
            </a:r>
            <a:r>
              <a:rPr kumimoji="0" lang="en-GB" sz="3000" b="0" i="0" u="none" strike="noStrike" kern="1200" cap="none" spc="0" normalizeH="0" noProof="0" dirty="0" err="1" smtClean="0">
                <a:ln>
                  <a:noFill/>
                </a:ln>
                <a:solidFill>
                  <a:srgbClr val="FF0000"/>
                </a:solidFill>
                <a:effectLst/>
                <a:uLnTx/>
                <a:uFillTx/>
                <a:latin typeface="+mn-lt"/>
                <a:ea typeface="+mn-ea"/>
                <a:cs typeface="+mn-cs"/>
              </a:rPr>
              <a:t>documentos</a:t>
            </a:r>
            <a:r>
              <a:rPr kumimoji="0" lang="en-GB" sz="3000" b="0" i="0" u="none" strike="noStrike" kern="1200" cap="none" spc="0" normalizeH="0" noProof="0" dirty="0" smtClean="0">
                <a:ln>
                  <a:noFill/>
                </a:ln>
                <a:solidFill>
                  <a:srgbClr val="FF0000"/>
                </a:solidFill>
                <a:effectLst/>
                <a:uLnTx/>
                <a:uFillTx/>
                <a:latin typeface="+mn-lt"/>
                <a:ea typeface="+mn-ea"/>
                <a:cs typeface="+mn-cs"/>
              </a:rPr>
              <a:t>’; </a:t>
            </a:r>
          </a:p>
          <a:p>
            <a:pPr marL="363538" indent="-363538">
              <a:buFontTx/>
              <a:buNone/>
            </a:pPr>
            <a:r>
              <a:rPr lang="en-GB" sz="3200" dirty="0" smtClean="0"/>
              <a:t>Para </a:t>
            </a:r>
            <a:r>
              <a:rPr lang="en-GB" sz="3200" dirty="0" err="1" smtClean="0"/>
              <a:t>guardar</a:t>
            </a:r>
            <a:r>
              <a:rPr lang="en-GB" sz="3200" dirty="0" smtClean="0"/>
              <a:t> un </a:t>
            </a:r>
            <a:r>
              <a:rPr lang="en-GB" sz="3200" dirty="0" err="1" smtClean="0"/>
              <a:t>conjunto</a:t>
            </a:r>
            <a:r>
              <a:rPr lang="en-GB" sz="3200" dirty="0" smtClean="0"/>
              <a:t> de </a:t>
            </a:r>
            <a:r>
              <a:rPr lang="en-GB" sz="3200" dirty="0" err="1" smtClean="0"/>
              <a:t>datos</a:t>
            </a:r>
            <a:r>
              <a:rPr lang="en-GB" sz="3200" dirty="0" smtClean="0"/>
              <a:t> en </a:t>
            </a:r>
            <a:r>
              <a:rPr lang="en-GB" sz="3200" dirty="0" err="1" smtClean="0"/>
              <a:t>una</a:t>
            </a:r>
            <a:r>
              <a:rPr lang="en-GB" sz="3200" dirty="0" smtClean="0"/>
              <a:t> </a:t>
            </a:r>
            <a:r>
              <a:rPr lang="en-GB" sz="3200" dirty="0" err="1" smtClean="0"/>
              <a:t>libreria</a:t>
            </a:r>
            <a:r>
              <a:rPr lang="en-GB" sz="3200" dirty="0" smtClean="0"/>
              <a:t> hay </a:t>
            </a:r>
            <a:r>
              <a:rPr lang="en-GB" sz="3200" dirty="0" err="1" smtClean="0"/>
              <a:t>que</a:t>
            </a:r>
            <a:r>
              <a:rPr lang="en-GB" sz="3200" dirty="0" smtClean="0"/>
              <a:t> </a:t>
            </a:r>
            <a:r>
              <a:rPr lang="en-GB" sz="3200" dirty="0" err="1" smtClean="0"/>
              <a:t>crearlos</a:t>
            </a:r>
            <a:r>
              <a:rPr lang="en-GB" sz="3200" dirty="0" smtClean="0"/>
              <a:t> con dos </a:t>
            </a:r>
            <a:r>
              <a:rPr lang="en-GB" sz="3200" dirty="0" err="1" smtClean="0"/>
              <a:t>nombres</a:t>
            </a:r>
            <a:r>
              <a:rPr lang="en-GB" sz="3200" dirty="0" smtClean="0"/>
              <a:t>:</a:t>
            </a:r>
          </a:p>
          <a:p>
            <a:pPr>
              <a:buFontTx/>
              <a:buNone/>
            </a:pPr>
            <a:r>
              <a:rPr lang="en-GB" sz="3200" b="1" i="1" dirty="0" err="1" smtClean="0">
                <a:latin typeface="Courier New" pitchFamily="49" charset="0"/>
              </a:rPr>
              <a:t>libreriareferencia.nombredelfichero</a:t>
            </a:r>
            <a:endParaRPr lang="en-GB" sz="3200" dirty="0" smtClean="0"/>
          </a:p>
          <a:p>
            <a:pPr>
              <a:buFontTx/>
              <a:buNone/>
            </a:pPr>
            <a:r>
              <a:rPr lang="en-GB" sz="3200" dirty="0" smtClean="0"/>
              <a:t> </a:t>
            </a:r>
            <a:r>
              <a:rPr lang="en-GB" sz="3200" dirty="0" err="1" smtClean="0"/>
              <a:t>Ejemplos</a:t>
            </a:r>
            <a:r>
              <a:rPr lang="en-GB" sz="3200" dirty="0" smtClean="0"/>
              <a:t>:    </a:t>
            </a:r>
            <a:r>
              <a:rPr lang="en-GB" sz="3200" dirty="0" smtClean="0">
                <a:solidFill>
                  <a:srgbClr val="FF0000"/>
                </a:solidFill>
              </a:rPr>
              <a:t>Data  </a:t>
            </a:r>
            <a:r>
              <a:rPr lang="en-GB" sz="3200" dirty="0" err="1" smtClean="0">
                <a:solidFill>
                  <a:srgbClr val="FF0000"/>
                </a:solidFill>
              </a:rPr>
              <a:t>a.coches</a:t>
            </a:r>
            <a:r>
              <a:rPr lang="en-GB" sz="3200" dirty="0" smtClean="0">
                <a:solidFill>
                  <a:srgbClr val="FF0000"/>
                </a:solidFill>
              </a:rPr>
              <a:t>;   </a:t>
            </a:r>
          </a:p>
          <a:p>
            <a:pPr>
              <a:buFontTx/>
              <a:buNone/>
            </a:pPr>
            <a:r>
              <a:rPr lang="en-GB" sz="3200" dirty="0" smtClean="0">
                <a:solidFill>
                  <a:srgbClr val="FF0000"/>
                </a:solidFill>
              </a:rPr>
              <a:t>                       output </a:t>
            </a:r>
            <a:r>
              <a:rPr lang="en-GB" sz="3200" dirty="0" err="1" smtClean="0">
                <a:solidFill>
                  <a:srgbClr val="FF0000"/>
                </a:solidFill>
              </a:rPr>
              <a:t>a.salsas</a:t>
            </a:r>
            <a:r>
              <a:rPr lang="en-GB" sz="3200" dirty="0" smtClean="0">
                <a:solidFill>
                  <a:srgbClr val="FF0000"/>
                </a:solidFill>
              </a:rPr>
              <a:t>; </a:t>
            </a:r>
          </a:p>
          <a:p>
            <a:pPr>
              <a:buFontTx/>
              <a:buNone/>
            </a:pPr>
            <a:endParaRPr lang="en-GB" sz="32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3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a:solidFill>
            <a:schemeClr val="accent4">
              <a:lumMod val="40000"/>
              <a:lumOff val="60000"/>
            </a:schemeClr>
          </a:solidFill>
        </p:spPr>
        <p:txBody>
          <a:bodyPr/>
          <a:lstStyle/>
          <a:p>
            <a:r>
              <a:rPr lang="es-ES" dirty="0" smtClean="0"/>
              <a:t>Sentencias SAS</a:t>
            </a:r>
            <a:endParaRPr lang="es-ES" dirty="0"/>
          </a:p>
        </p:txBody>
      </p:sp>
      <p:sp>
        <p:nvSpPr>
          <p:cNvPr id="3" name="Rectangle 3"/>
          <p:cNvSpPr txBox="1">
            <a:spLocks noChangeArrowheads="1"/>
          </p:cNvSpPr>
          <p:nvPr/>
        </p:nvSpPr>
        <p:spPr>
          <a:xfrm>
            <a:off x="467544" y="1412776"/>
            <a:ext cx="8424936" cy="4495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800" b="0" i="0" u="none" strike="noStrike" kern="1200" cap="none" spc="0" normalizeH="0" baseline="0" noProof="0" dirty="0" smtClean="0">
                <a:ln>
                  <a:noFill/>
                </a:ln>
                <a:solidFill>
                  <a:schemeClr val="tx1"/>
                </a:solidFill>
                <a:effectLst/>
                <a:uLnTx/>
                <a:uFillTx/>
                <a:latin typeface="+mn-lt"/>
                <a:ea typeface="+mn-ea"/>
                <a:cs typeface="+mn-cs"/>
              </a:rPr>
              <a:t> Las </a:t>
            </a:r>
            <a:r>
              <a:rPr kumimoji="0" lang="en-GB" sz="2800" b="0" i="0" u="none" strike="noStrike" kern="1200" cap="none" spc="0" normalizeH="0" baseline="0" noProof="0" dirty="0" err="1" smtClean="0">
                <a:ln>
                  <a:noFill/>
                </a:ln>
                <a:solidFill>
                  <a:schemeClr val="tx1"/>
                </a:solidFill>
                <a:effectLst/>
                <a:uLnTx/>
                <a:uFillTx/>
                <a:latin typeface="+mn-lt"/>
                <a:ea typeface="+mn-ea"/>
                <a:cs typeface="+mn-cs"/>
              </a:rPr>
              <a:t>sentencias</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2800" b="0" i="0" u="none" strike="noStrike" kern="1200" cap="none" spc="0" normalizeH="0" baseline="0" noProof="0" dirty="0" err="1" smtClean="0">
                <a:ln>
                  <a:noFill/>
                </a:ln>
                <a:solidFill>
                  <a:schemeClr val="tx1"/>
                </a:solidFill>
                <a:effectLst/>
                <a:uLnTx/>
                <a:uFillTx/>
                <a:latin typeface="+mn-lt"/>
                <a:ea typeface="+mn-ea"/>
                <a:cs typeface="+mn-cs"/>
              </a:rPr>
              <a:t>comienzan</a:t>
            </a:r>
            <a:r>
              <a:rPr kumimoji="0" lang="en-GB" sz="2800" b="0" i="0" u="none" strike="noStrike" kern="1200" cap="none" spc="0" normalizeH="0" noProof="0" dirty="0" smtClean="0">
                <a:ln>
                  <a:noFill/>
                </a:ln>
                <a:solidFill>
                  <a:schemeClr val="tx1"/>
                </a:solidFill>
                <a:effectLst/>
                <a:uLnTx/>
                <a:uFillTx/>
                <a:latin typeface="+mn-lt"/>
                <a:ea typeface="+mn-ea"/>
                <a:cs typeface="+mn-cs"/>
              </a:rPr>
              <a:t> con </a:t>
            </a:r>
            <a:r>
              <a:rPr kumimoji="0" lang="en-GB" sz="2800" b="0" i="0" u="none" strike="noStrike" kern="1200" cap="none" spc="0" normalizeH="0" noProof="0" dirty="0" err="1" smtClean="0">
                <a:ln>
                  <a:noFill/>
                </a:ln>
                <a:solidFill>
                  <a:schemeClr val="tx1"/>
                </a:solidFill>
                <a:effectLst/>
                <a:uLnTx/>
                <a:uFillTx/>
                <a:latin typeface="+mn-lt"/>
                <a:ea typeface="+mn-ea"/>
                <a:cs typeface="+mn-cs"/>
              </a:rPr>
              <a:t>una</a:t>
            </a:r>
            <a:r>
              <a:rPr kumimoji="0" lang="en-GB" sz="2800" b="0" i="0" u="none" strike="noStrike" kern="1200" cap="none" spc="0" normalizeH="0" noProof="0" dirty="0" smtClean="0">
                <a:ln>
                  <a:noFill/>
                </a:ln>
                <a:solidFill>
                  <a:schemeClr val="tx1"/>
                </a:solidFill>
                <a:effectLst/>
                <a:uLnTx/>
                <a:uFillTx/>
                <a:latin typeface="+mn-lt"/>
                <a:ea typeface="+mn-ea"/>
                <a:cs typeface="+mn-cs"/>
              </a:rPr>
              <a:t> palabra </a:t>
            </a:r>
            <a:r>
              <a:rPr kumimoji="0" lang="en-GB" sz="2800" b="0" i="0" u="none" strike="noStrike" kern="1200" cap="none" spc="0" normalizeH="0" noProof="0" dirty="0" err="1" smtClean="0">
                <a:ln>
                  <a:noFill/>
                </a:ln>
                <a:solidFill>
                  <a:schemeClr val="tx1"/>
                </a:solidFill>
                <a:effectLst/>
                <a:uLnTx/>
                <a:uFillTx/>
                <a:latin typeface="+mn-lt"/>
                <a:ea typeface="+mn-ea"/>
                <a:cs typeface="+mn-cs"/>
              </a:rPr>
              <a:t>llave</a:t>
            </a:r>
            <a:r>
              <a:rPr kumimoji="0" lang="en-GB" sz="2800" b="0" i="0" u="none" strike="noStrike" kern="1200" cap="none" spc="0" normalizeH="0" noProof="0" dirty="0" smtClean="0">
                <a:ln>
                  <a:noFill/>
                </a:ln>
                <a:solidFill>
                  <a:schemeClr val="tx1"/>
                </a:solidFill>
                <a:effectLst/>
                <a:uLnTx/>
                <a:uFillTx/>
                <a:latin typeface="+mn-lt"/>
                <a:ea typeface="+mn-ea"/>
                <a:cs typeface="+mn-cs"/>
              </a:rPr>
              <a:t> </a:t>
            </a:r>
            <a:r>
              <a:rPr kumimoji="0" lang="en-GB" sz="2800" b="1" i="0" u="none" strike="noStrike" kern="1200" cap="none" spc="0" normalizeH="0" baseline="0" noProof="0" dirty="0" smtClean="0">
                <a:ln>
                  <a:noFill/>
                </a:ln>
                <a:solidFill>
                  <a:srgbClr val="008000"/>
                </a:solidFill>
                <a:effectLst/>
                <a:uLnTx/>
                <a:uFillTx/>
                <a:latin typeface="+mn-lt"/>
                <a:ea typeface="+mn-ea"/>
                <a:cs typeface="+mn-cs"/>
              </a:rPr>
              <a:t>keyword</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y </a:t>
            </a:r>
            <a:r>
              <a:rPr kumimoji="0" lang="en-GB" sz="2800" b="0" i="0" u="none" strike="noStrike" kern="1200" cap="none" spc="0" normalizeH="0" baseline="0" noProof="0" dirty="0" err="1" smtClean="0">
                <a:ln>
                  <a:noFill/>
                </a:ln>
                <a:solidFill>
                  <a:schemeClr val="tx1"/>
                </a:solidFill>
                <a:effectLst/>
                <a:uLnTx/>
                <a:uFillTx/>
                <a:latin typeface="+mn-lt"/>
                <a:ea typeface="+mn-ea"/>
                <a:cs typeface="+mn-cs"/>
              </a:rPr>
              <a:t>siempre</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2800" b="0" i="0" u="none" strike="noStrike" kern="1200" cap="none" spc="0" normalizeH="0" baseline="0" noProof="0" dirty="0" err="1" smtClean="0">
                <a:ln>
                  <a:noFill/>
                </a:ln>
                <a:solidFill>
                  <a:schemeClr val="tx1"/>
                </a:solidFill>
                <a:effectLst/>
                <a:uLnTx/>
                <a:uFillTx/>
                <a:latin typeface="+mn-lt"/>
                <a:ea typeface="+mn-ea"/>
                <a:cs typeface="+mn-cs"/>
              </a:rPr>
              <a:t>acaban</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en</a:t>
            </a:r>
            <a:r>
              <a:rPr kumimoji="0" lang="en-GB" sz="2800" b="0" i="0" u="none" strike="noStrike" kern="1200" cap="none" spc="0" normalizeH="0" noProof="0" dirty="0" smtClean="0">
                <a:ln>
                  <a:noFill/>
                </a:ln>
                <a:solidFill>
                  <a:schemeClr val="tx1"/>
                </a:solidFill>
                <a:effectLst/>
                <a:uLnTx/>
                <a:uFillTx/>
                <a:latin typeface="+mn-lt"/>
                <a:ea typeface="+mn-ea"/>
                <a:cs typeface="+mn-cs"/>
              </a:rPr>
              <a:t> un </a:t>
            </a:r>
            <a:r>
              <a:rPr kumimoji="0" lang="en-GB" sz="2800" b="0" i="0" u="none" strike="noStrike" kern="1200" cap="none" spc="0" normalizeH="0" noProof="0" dirty="0" err="1" smtClean="0">
                <a:ln>
                  <a:noFill/>
                </a:ln>
                <a:solidFill>
                  <a:schemeClr val="tx1"/>
                </a:solidFill>
                <a:effectLst/>
                <a:uLnTx/>
                <a:uFillTx/>
                <a:latin typeface="+mn-lt"/>
                <a:ea typeface="+mn-ea"/>
                <a:cs typeface="+mn-cs"/>
              </a:rPr>
              <a:t>punto</a:t>
            </a:r>
            <a:r>
              <a:rPr kumimoji="0" lang="en-GB" sz="2800" b="0" i="0" u="none" strike="noStrike" kern="1200" cap="none" spc="0" normalizeH="0" noProof="0" dirty="0" smtClean="0">
                <a:ln>
                  <a:noFill/>
                </a:ln>
                <a:solidFill>
                  <a:schemeClr val="tx1"/>
                </a:solidFill>
                <a:effectLst/>
                <a:uLnTx/>
                <a:uFillTx/>
                <a:latin typeface="+mn-lt"/>
                <a:ea typeface="+mn-ea"/>
                <a:cs typeface="+mn-cs"/>
              </a:rPr>
              <a:t> y coma (;)</a:t>
            </a: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400" b="1" i="0" u="none" strike="noStrike" kern="1200" cap="none" spc="0" normalizeH="0" baseline="0" noProof="0" dirty="0" smtClean="0">
                <a:ln>
                  <a:noFill/>
                </a:ln>
                <a:solidFill>
                  <a:srgbClr val="008000"/>
                </a:solidFill>
                <a:effectLst/>
                <a:uLnTx/>
                <a:uFillTx/>
                <a:latin typeface="Courier New" pitchFamily="49" charset="0"/>
                <a:ea typeface="+mn-ea"/>
                <a:cs typeface="+mn-cs"/>
              </a:rPr>
              <a:t>data</a:t>
            </a:r>
            <a:r>
              <a:rPr kumimoji="0" lang="en-GB" sz="24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en-GB" sz="2400" b="0" i="0" u="none" strike="noStrike" kern="1200" cap="none" spc="0" normalizeH="0" baseline="0" noProof="0" dirty="0" err="1" smtClean="0">
                <a:ln>
                  <a:noFill/>
                </a:ln>
                <a:solidFill>
                  <a:schemeClr val="tx1"/>
                </a:solidFill>
                <a:effectLst/>
                <a:uLnTx/>
                <a:uFillTx/>
                <a:latin typeface="Courier New" pitchFamily="49" charset="0"/>
                <a:ea typeface="+mn-ea"/>
                <a:cs typeface="+mn-cs"/>
              </a:rPr>
              <a:t>work.cohort</a:t>
            </a:r>
            <a:r>
              <a:rPr kumimoji="0" lang="en-GB" sz="24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4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en-GB" sz="2400" b="1" i="0" u="none" strike="noStrike" kern="1200" cap="none" spc="0" normalizeH="0" baseline="0" noProof="0" dirty="0" smtClean="0">
                <a:ln>
                  <a:noFill/>
                </a:ln>
                <a:solidFill>
                  <a:srgbClr val="008000"/>
                </a:solidFill>
                <a:effectLst/>
                <a:uLnTx/>
                <a:uFillTx/>
                <a:latin typeface="Courier New" pitchFamily="49" charset="0"/>
                <a:ea typeface="+mn-ea"/>
                <a:cs typeface="+mn-cs"/>
              </a:rPr>
              <a:t>set</a:t>
            </a:r>
            <a:r>
              <a:rPr kumimoji="0" lang="en-GB" sz="2400" b="0" i="0" u="none" strike="noStrike" kern="1200" cap="none" spc="0" normalizeH="0" baseline="0" noProof="0" dirty="0" smtClean="0">
                <a:ln>
                  <a:noFill/>
                </a:ln>
                <a:solidFill>
                  <a:schemeClr val="tx1"/>
                </a:solidFill>
                <a:effectLst/>
                <a:uLnTx/>
                <a:uFillTx/>
                <a:latin typeface="Courier New" pitchFamily="49" charset="0"/>
                <a:ea typeface="+mn-ea"/>
                <a:cs typeface="+mn-cs"/>
              </a:rPr>
              <a:t> course.males98;</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400" b="1" i="0" u="none" strike="noStrike" kern="1200" cap="none" spc="0" normalizeH="0" baseline="0" noProof="0" dirty="0" smtClean="0">
                <a:ln>
                  <a:noFill/>
                </a:ln>
                <a:solidFill>
                  <a:srgbClr val="008000"/>
                </a:solidFill>
                <a:effectLst/>
                <a:uLnTx/>
                <a:uFillTx/>
                <a:latin typeface="Courier New" pitchFamily="49" charset="0"/>
                <a:ea typeface="+mn-ea"/>
                <a:cs typeface="+mn-cs"/>
              </a:rPr>
              <a:t>run</a:t>
            </a:r>
            <a:r>
              <a:rPr kumimoji="0" lang="en-GB" sz="24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24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400" b="1" i="0" u="none" strike="noStrike" kern="1200" cap="none" spc="0" normalizeH="0" baseline="0" noProof="0" dirty="0" smtClean="0">
                <a:ln>
                  <a:noFill/>
                </a:ln>
                <a:solidFill>
                  <a:srgbClr val="008000"/>
                </a:solidFill>
                <a:effectLst/>
                <a:uLnTx/>
                <a:uFillTx/>
                <a:latin typeface="Courier New" pitchFamily="49" charset="0"/>
                <a:ea typeface="+mn-ea"/>
                <a:cs typeface="+mn-cs"/>
              </a:rPr>
              <a:t>proc</a:t>
            </a:r>
            <a:r>
              <a:rPr kumimoji="0" lang="en-GB" sz="2400" b="0" i="0" u="none" strike="noStrike" kern="1200" cap="none" spc="0" normalizeH="0" baseline="0" noProof="0" dirty="0" smtClean="0">
                <a:ln>
                  <a:noFill/>
                </a:ln>
                <a:solidFill>
                  <a:schemeClr val="tx1"/>
                </a:solidFill>
                <a:effectLst/>
                <a:uLnTx/>
                <a:uFillTx/>
                <a:latin typeface="Courier New" pitchFamily="49" charset="0"/>
                <a:ea typeface="+mn-ea"/>
                <a:cs typeface="+mn-cs"/>
              </a:rPr>
              <a:t> print data=</a:t>
            </a:r>
            <a:r>
              <a:rPr kumimoji="0" lang="en-GB" sz="2400" b="0" i="0" u="none" strike="noStrike" kern="1200" cap="none" spc="0" normalizeH="0" baseline="0" noProof="0" dirty="0" err="1" smtClean="0">
                <a:ln>
                  <a:noFill/>
                </a:ln>
                <a:solidFill>
                  <a:schemeClr val="tx1"/>
                </a:solidFill>
                <a:effectLst/>
                <a:uLnTx/>
                <a:uFillTx/>
                <a:latin typeface="Courier New" pitchFamily="49" charset="0"/>
                <a:ea typeface="+mn-ea"/>
                <a:cs typeface="+mn-cs"/>
              </a:rPr>
              <a:t>work.cohort</a:t>
            </a:r>
            <a:r>
              <a:rPr kumimoji="0" lang="en-GB" sz="24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400" b="1" i="0" u="none" strike="noStrike" kern="1200" cap="none" spc="0" normalizeH="0" baseline="0" noProof="0" dirty="0" smtClean="0">
                <a:ln>
                  <a:noFill/>
                </a:ln>
                <a:solidFill>
                  <a:srgbClr val="008000"/>
                </a:solidFill>
                <a:effectLst/>
                <a:uLnTx/>
                <a:uFillTx/>
                <a:latin typeface="Courier New" pitchFamily="49" charset="0"/>
                <a:ea typeface="+mn-ea"/>
                <a:cs typeface="+mn-cs"/>
              </a:rPr>
              <a:t>run</a:t>
            </a:r>
            <a:r>
              <a:rPr kumimoji="0" lang="en-GB" sz="24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endParaRPr kumimoji="0" lang="en-GB" sz="2400" b="0" i="0" u="none" strike="noStrike" kern="1200" cap="none" spc="0" normalizeH="0" baseline="0" noProof="0" dirty="0" smtClean="0">
              <a:ln>
                <a:noFill/>
              </a:ln>
              <a:solidFill>
                <a:schemeClr val="tx1"/>
              </a:solidFill>
              <a:effectLst/>
              <a:uLnTx/>
              <a:uFillTx/>
              <a:latin typeface="SAS Monospace"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3200" b="0" i="0" u="none" strike="noStrike" kern="1200" cap="none" spc="0" normalizeH="0" baseline="0" noProof="0" dirty="0" err="1" smtClean="0">
                <a:ln>
                  <a:noFill/>
                </a:ln>
                <a:solidFill>
                  <a:schemeClr val="tx1"/>
                </a:solidFill>
                <a:effectLst/>
                <a:uLnTx/>
                <a:uFillTx/>
                <a:latin typeface="+mn-lt"/>
                <a:ea typeface="+mn-ea"/>
                <a:cs typeface="+mn-cs"/>
              </a:rPr>
              <a:t>Ejemplos</a:t>
            </a:r>
            <a:r>
              <a:rPr kumimoji="0" lang="en-GB" sz="3200" b="0" i="0" u="none" strike="noStrike" kern="1200" cap="none" spc="0" normalizeH="0" baseline="0" noProof="0" dirty="0" smtClean="0">
                <a:ln>
                  <a:noFill/>
                </a:ln>
                <a:solidFill>
                  <a:schemeClr val="tx1"/>
                </a:solidFill>
                <a:effectLst/>
                <a:uLnTx/>
                <a:uFillTx/>
                <a:latin typeface="+mn-lt"/>
                <a:ea typeface="+mn-ea"/>
                <a:cs typeface="+mn-cs"/>
              </a:rPr>
              <a:t> de keywords: </a:t>
            </a:r>
            <a:r>
              <a:rPr kumimoji="0" lang="en-GB" sz="3200" b="1" i="0" u="none" strike="noStrike" kern="1200" cap="none" spc="0" normalizeH="0" baseline="0" noProof="0" dirty="0" smtClean="0">
                <a:ln>
                  <a:noFill/>
                </a:ln>
                <a:solidFill>
                  <a:srgbClr val="00B050"/>
                </a:solidFill>
                <a:effectLst/>
                <a:uLnTx/>
                <a:uFillTx/>
                <a:latin typeface="+mn-lt"/>
                <a:ea typeface="+mn-ea"/>
                <a:cs typeface="+mn-cs"/>
              </a:rPr>
              <a:t>data, set, run, proc</a:t>
            </a:r>
            <a:r>
              <a:rPr kumimoji="0" lang="en-GB" sz="3200" b="0" i="0" u="none" strike="noStrike" kern="1200" cap="none" spc="0" normalizeH="0" baseline="0" noProof="0" dirty="0" smtClean="0">
                <a:ln>
                  <a:noFill/>
                </a:ln>
                <a:solidFill>
                  <a:srgbClr val="00B050"/>
                </a:solidFill>
                <a:effectLst/>
                <a:uLnTx/>
                <a:uFillTx/>
                <a:latin typeface="+mn-lt"/>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a:solidFill>
            <a:schemeClr val="accent4">
              <a:lumMod val="40000"/>
              <a:lumOff val="60000"/>
            </a:schemeClr>
          </a:solidFill>
        </p:spPr>
        <p:txBody>
          <a:bodyPr/>
          <a:lstStyle/>
          <a:p>
            <a:r>
              <a:rPr lang="es-ES" dirty="0" smtClean="0"/>
              <a:t>Sentencias SAS</a:t>
            </a:r>
            <a:endParaRPr lang="es-ES" dirty="0"/>
          </a:p>
        </p:txBody>
      </p:sp>
      <p:sp>
        <p:nvSpPr>
          <p:cNvPr id="4" name="Rectangle 5"/>
          <p:cNvSpPr txBox="1">
            <a:spLocks noChangeArrowheads="1"/>
          </p:cNvSpPr>
          <p:nvPr/>
        </p:nvSpPr>
        <p:spPr>
          <a:xfrm>
            <a:off x="685800" y="1074738"/>
            <a:ext cx="7848600" cy="426402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a:t>
            </a:r>
            <a:r>
              <a:rPr lang="en-US" dirty="0" err="1" smtClean="0"/>
              <a:t>cuantas</a:t>
            </a:r>
            <a:r>
              <a:rPr lang="en-US" dirty="0" smtClean="0"/>
              <a:t> </a:t>
            </a:r>
            <a:r>
              <a:rPr lang="en-US" dirty="0" err="1" smtClean="0"/>
              <a:t>sentencias</a:t>
            </a:r>
            <a:r>
              <a:rPr lang="en-US" dirty="0" smtClean="0"/>
              <a:t> hay </a:t>
            </a:r>
            <a:r>
              <a:rPr lang="en-US" dirty="0" err="1" smtClean="0"/>
              <a:t>en</a:t>
            </a:r>
            <a:r>
              <a:rPr lang="en-US" dirty="0" smtClean="0"/>
              <a:t> </a:t>
            </a:r>
            <a:r>
              <a:rPr lang="en-US" dirty="0" err="1" smtClean="0"/>
              <a:t>este</a:t>
            </a:r>
            <a:r>
              <a:rPr lang="en-US" dirty="0" smtClean="0"/>
              <a:t> </a:t>
            </a:r>
            <a:r>
              <a:rPr lang="en-US" dirty="0" err="1" smtClean="0"/>
              <a:t>conjunto</a:t>
            </a:r>
            <a:r>
              <a:rPr lang="en-US" dirty="0" smtClean="0"/>
              <a:t> de </a:t>
            </a:r>
            <a:r>
              <a:rPr lang="en-US" dirty="0" err="1" smtClean="0"/>
              <a:t>datos</a:t>
            </a:r>
            <a:r>
              <a:rPr lang="en-US" dirty="0" smtClean="0"/>
              <a:t>?</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b="1" dirty="0" smtClean="0"/>
              <a:t>Este </a:t>
            </a:r>
            <a:r>
              <a:rPr lang="en-US" b="1" dirty="0" err="1" smtClean="0"/>
              <a:t>conjunto</a:t>
            </a:r>
            <a:r>
              <a:rPr lang="en-US" b="1" dirty="0" smtClean="0"/>
              <a:t> de </a:t>
            </a:r>
            <a:r>
              <a:rPr lang="en-US" b="1" dirty="0" err="1" smtClean="0"/>
              <a:t>datos</a:t>
            </a:r>
            <a:r>
              <a:rPr lang="en-US" b="1" dirty="0" smtClean="0"/>
              <a:t> </a:t>
            </a:r>
            <a:r>
              <a:rPr lang="en-US" b="1" dirty="0" err="1" smtClean="0"/>
              <a:t>tiene</a:t>
            </a:r>
            <a:r>
              <a:rPr lang="en-US" b="1" dirty="0" smtClean="0"/>
              <a:t> 5 </a:t>
            </a:r>
            <a:r>
              <a:rPr lang="en-US" b="1" dirty="0" err="1" smtClean="0"/>
              <a:t>sentencias</a:t>
            </a:r>
            <a:endParaRPr lang="en-US" b="1" dirty="0" smtClean="0"/>
          </a:p>
          <a:p>
            <a:pPr marL="0" indent="0"/>
            <a:endParaRPr lang="en-US" dirty="0" smtClean="0"/>
          </a:p>
        </p:txBody>
      </p:sp>
      <p:sp>
        <p:nvSpPr>
          <p:cNvPr id="5" name="Rectangle 3"/>
          <p:cNvSpPr>
            <a:spLocks noChangeArrowheads="1"/>
          </p:cNvSpPr>
          <p:nvPr/>
        </p:nvSpPr>
        <p:spPr bwMode="auto">
          <a:xfrm>
            <a:off x="876300" y="2492896"/>
            <a:ext cx="7467600" cy="2313967"/>
          </a:xfrm>
          <a:prstGeom prst="rect">
            <a:avLst/>
          </a:prstGeom>
          <a:solidFill>
            <a:srgbClr val="FFFFFF"/>
          </a:solidFill>
          <a:ln w="38100">
            <a:solidFill>
              <a:schemeClr val="tx2"/>
            </a:solidFill>
            <a:miter lim="800000"/>
            <a:headEnd type="none" w="med" len="lg"/>
            <a:tailEnd type="none" w="med" len="lg"/>
          </a:ln>
        </p:spPr>
        <p:txBody>
          <a:bodyPr lIns="50800" tIns="50800" rIns="50800" bIns="50800">
            <a:spAutoFit/>
          </a:bodyPr>
          <a:lstStyle/>
          <a:p>
            <a:pPr>
              <a:lnSpc>
                <a:spcPct val="85000"/>
              </a:lnSpc>
            </a:pPr>
            <a:r>
              <a:rPr lang="en-US" sz="2400" b="1" dirty="0">
                <a:solidFill>
                  <a:srgbClr val="000000"/>
                </a:solidFill>
                <a:latin typeface="Courier New" pitchFamily="49" charset="0"/>
              </a:rPr>
              <a:t>data </a:t>
            </a:r>
            <a:r>
              <a:rPr lang="en-US" sz="2400" b="1" dirty="0" err="1" smtClean="0">
                <a:solidFill>
                  <a:srgbClr val="000000"/>
                </a:solidFill>
                <a:latin typeface="Courier New" pitchFamily="49" charset="0"/>
              </a:rPr>
              <a:t>work.noticias</a:t>
            </a:r>
            <a:r>
              <a:rPr lang="en-US" sz="2400" b="1" dirty="0" smtClean="0">
                <a:solidFill>
                  <a:srgbClr val="000000"/>
                </a:solidFill>
                <a:latin typeface="Courier New" pitchFamily="49" charset="0"/>
              </a:rPr>
              <a:t>;</a:t>
            </a:r>
            <a:endParaRPr lang="en-US" sz="2400" b="1" dirty="0">
              <a:solidFill>
                <a:srgbClr val="000000"/>
              </a:solidFill>
              <a:latin typeface="Courier New" pitchFamily="49" charset="0"/>
            </a:endParaRPr>
          </a:p>
          <a:p>
            <a:pPr>
              <a:lnSpc>
                <a:spcPct val="85000"/>
              </a:lnSpc>
            </a:pPr>
            <a:r>
              <a:rPr lang="en-US" sz="2400" b="1" dirty="0">
                <a:solidFill>
                  <a:srgbClr val="000000"/>
                </a:solidFill>
                <a:latin typeface="Courier New" pitchFamily="49" charset="0"/>
              </a:rPr>
              <a:t>   length First_Name $ 12 </a:t>
            </a:r>
          </a:p>
          <a:p>
            <a:pPr>
              <a:lnSpc>
                <a:spcPct val="85000"/>
              </a:lnSpc>
            </a:pPr>
            <a:r>
              <a:rPr lang="en-US" sz="2400" b="1" dirty="0">
                <a:solidFill>
                  <a:srgbClr val="000000"/>
                </a:solidFill>
                <a:latin typeface="Courier New" pitchFamily="49" charset="0"/>
              </a:rPr>
              <a:t>          Last_Name $ 18 </a:t>
            </a:r>
            <a:r>
              <a:rPr lang="en-US" sz="2400" b="1" dirty="0" err="1" smtClean="0">
                <a:solidFill>
                  <a:srgbClr val="000000"/>
                </a:solidFill>
                <a:latin typeface="Courier New" pitchFamily="49" charset="0"/>
              </a:rPr>
              <a:t>empleo</a:t>
            </a:r>
            <a:r>
              <a:rPr lang="en-US" sz="2400" b="1" dirty="0" smtClean="0">
                <a:solidFill>
                  <a:srgbClr val="000000"/>
                </a:solidFill>
                <a:latin typeface="Courier New" pitchFamily="49" charset="0"/>
              </a:rPr>
              <a:t> </a:t>
            </a:r>
            <a:r>
              <a:rPr lang="en-US" sz="2400" b="1" dirty="0">
                <a:solidFill>
                  <a:srgbClr val="000000"/>
                </a:solidFill>
                <a:latin typeface="Courier New" pitchFamily="49" charset="0"/>
              </a:rPr>
              <a:t>$ 25;</a:t>
            </a:r>
          </a:p>
          <a:p>
            <a:pPr>
              <a:lnSpc>
                <a:spcPct val="85000"/>
              </a:lnSpc>
            </a:pPr>
            <a:r>
              <a:rPr lang="en-US" sz="2400" b="1" dirty="0">
                <a:solidFill>
                  <a:srgbClr val="000000"/>
                </a:solidFill>
                <a:latin typeface="Courier New" pitchFamily="49" charset="0"/>
              </a:rPr>
              <a:t>   infile</a:t>
            </a:r>
            <a:r>
              <a:rPr lang="en-US" sz="2400" b="1" dirty="0">
                <a:latin typeface="Courier New" pitchFamily="49" charset="0"/>
              </a:rPr>
              <a:t> </a:t>
            </a:r>
            <a:r>
              <a:rPr lang="en-US" sz="2400" b="1" dirty="0" smtClean="0">
                <a:latin typeface="Courier New" pitchFamily="49" charset="0"/>
              </a:rPr>
              <a:t>"&amp;path\newemps.csv</a:t>
            </a:r>
            <a:r>
              <a:rPr lang="en-US" sz="2400" b="1" dirty="0">
                <a:latin typeface="Courier New" pitchFamily="49" charset="0"/>
              </a:rPr>
              <a:t>" dlm=',';</a:t>
            </a:r>
          </a:p>
          <a:p>
            <a:pPr>
              <a:lnSpc>
                <a:spcPct val="85000"/>
              </a:lnSpc>
            </a:pPr>
            <a:r>
              <a:rPr lang="en-US" sz="2400" b="1" dirty="0">
                <a:latin typeface="Courier New" pitchFamily="49" charset="0"/>
              </a:rPr>
              <a:t>   input First_Name $ Last_Name $  </a:t>
            </a:r>
          </a:p>
          <a:p>
            <a:pPr>
              <a:lnSpc>
                <a:spcPct val="85000"/>
              </a:lnSpc>
            </a:pPr>
            <a:r>
              <a:rPr lang="en-US" sz="2400" b="1" dirty="0">
                <a:latin typeface="Courier New" pitchFamily="49" charset="0"/>
              </a:rPr>
              <a:t>         </a:t>
            </a:r>
            <a:r>
              <a:rPr lang="en-US" sz="2400" b="1" dirty="0" err="1" smtClean="0">
                <a:latin typeface="Courier New" pitchFamily="49" charset="0"/>
              </a:rPr>
              <a:t>empleo</a:t>
            </a:r>
            <a:r>
              <a:rPr lang="en-US" sz="2400" b="1" dirty="0" smtClean="0">
                <a:latin typeface="Courier New" pitchFamily="49" charset="0"/>
              </a:rPr>
              <a:t> </a:t>
            </a:r>
            <a:r>
              <a:rPr lang="en-US" sz="2400" b="1" dirty="0">
                <a:latin typeface="Courier New" pitchFamily="49" charset="0"/>
              </a:rPr>
              <a:t>$ </a:t>
            </a:r>
            <a:r>
              <a:rPr lang="en-US" sz="2400" b="1" dirty="0" err="1" smtClean="0">
                <a:latin typeface="Courier New" pitchFamily="49" charset="0"/>
              </a:rPr>
              <a:t>Salario</a:t>
            </a:r>
            <a:r>
              <a:rPr lang="en-US" sz="2400" b="1" dirty="0" smtClean="0">
                <a:latin typeface="Courier New" pitchFamily="49" charset="0"/>
              </a:rPr>
              <a:t>;</a:t>
            </a:r>
            <a:endParaRPr lang="en-US" sz="2400" b="1" dirty="0">
              <a:latin typeface="Courier New" pitchFamily="49" charset="0"/>
            </a:endParaRPr>
          </a:p>
          <a:p>
            <a:pPr>
              <a:lnSpc>
                <a:spcPct val="85000"/>
              </a:lnSpc>
            </a:pPr>
            <a:r>
              <a:rPr lang="en-US" sz="2400" b="1" dirty="0">
                <a:latin typeface="Courier New" pitchFamily="49" charset="0"/>
              </a:rPr>
              <a:t>run;</a:t>
            </a:r>
          </a:p>
        </p:txBody>
      </p:sp>
      <p:sp>
        <p:nvSpPr>
          <p:cNvPr id="7" name="Rectangle 8"/>
          <p:cNvSpPr>
            <a:spLocks noChangeArrowheads="1"/>
          </p:cNvSpPr>
          <p:nvPr>
            <p:custDataLst>
              <p:tags r:id="rId1"/>
            </p:custDataLst>
          </p:nvPr>
        </p:nvSpPr>
        <p:spPr bwMode="auto">
          <a:xfrm>
            <a:off x="844500" y="2492896"/>
            <a:ext cx="755650" cy="336550"/>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8" name="Rectangle 9"/>
          <p:cNvSpPr>
            <a:spLocks noChangeArrowheads="1"/>
          </p:cNvSpPr>
          <p:nvPr>
            <p:custDataLst>
              <p:tags r:id="rId2"/>
            </p:custDataLst>
          </p:nvPr>
        </p:nvSpPr>
        <p:spPr bwMode="auto">
          <a:xfrm>
            <a:off x="1507009" y="2804046"/>
            <a:ext cx="1120775" cy="336550"/>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9" name="Rectangle 10"/>
          <p:cNvSpPr>
            <a:spLocks noChangeArrowheads="1"/>
          </p:cNvSpPr>
          <p:nvPr>
            <p:custDataLst>
              <p:tags r:id="rId3"/>
            </p:custDataLst>
          </p:nvPr>
        </p:nvSpPr>
        <p:spPr bwMode="auto">
          <a:xfrm>
            <a:off x="1507009" y="3426346"/>
            <a:ext cx="1120775" cy="336550"/>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10" name="Rectangle 11"/>
          <p:cNvSpPr>
            <a:spLocks noChangeArrowheads="1"/>
          </p:cNvSpPr>
          <p:nvPr>
            <p:custDataLst>
              <p:tags r:id="rId4"/>
            </p:custDataLst>
          </p:nvPr>
        </p:nvSpPr>
        <p:spPr bwMode="auto">
          <a:xfrm>
            <a:off x="1473548" y="3737496"/>
            <a:ext cx="938212" cy="336550"/>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11" name="Rectangle 12"/>
          <p:cNvSpPr>
            <a:spLocks noChangeArrowheads="1"/>
          </p:cNvSpPr>
          <p:nvPr>
            <p:custDataLst>
              <p:tags r:id="rId5"/>
            </p:custDataLst>
          </p:nvPr>
        </p:nvSpPr>
        <p:spPr bwMode="auto">
          <a:xfrm>
            <a:off x="936030" y="4359796"/>
            <a:ext cx="755650" cy="336550"/>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12" name="Rectangle 13"/>
          <p:cNvSpPr>
            <a:spLocks noChangeArrowheads="1"/>
          </p:cNvSpPr>
          <p:nvPr>
            <p:custDataLst>
              <p:tags r:id="rId6"/>
            </p:custDataLst>
          </p:nvPr>
        </p:nvSpPr>
        <p:spPr bwMode="auto">
          <a:xfrm>
            <a:off x="5508104" y="4048646"/>
            <a:ext cx="207962" cy="336550"/>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13" name="Rectangle 14"/>
          <p:cNvSpPr>
            <a:spLocks noChangeArrowheads="1"/>
          </p:cNvSpPr>
          <p:nvPr>
            <p:custDataLst>
              <p:tags r:id="rId7"/>
            </p:custDataLst>
          </p:nvPr>
        </p:nvSpPr>
        <p:spPr bwMode="auto">
          <a:xfrm>
            <a:off x="7676406" y="3451746"/>
            <a:ext cx="207962" cy="336550"/>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14" name="Rectangle 15"/>
          <p:cNvSpPr>
            <a:spLocks noChangeArrowheads="1"/>
          </p:cNvSpPr>
          <p:nvPr>
            <p:custDataLst>
              <p:tags r:id="rId8"/>
            </p:custDataLst>
          </p:nvPr>
        </p:nvSpPr>
        <p:spPr bwMode="auto">
          <a:xfrm>
            <a:off x="7491911" y="3104482"/>
            <a:ext cx="207962" cy="336550"/>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15" name="Rectangle 16"/>
          <p:cNvSpPr>
            <a:spLocks noChangeArrowheads="1"/>
          </p:cNvSpPr>
          <p:nvPr>
            <p:custDataLst>
              <p:tags r:id="rId9"/>
            </p:custDataLst>
          </p:nvPr>
        </p:nvSpPr>
        <p:spPr bwMode="auto">
          <a:xfrm>
            <a:off x="4283968" y="2528342"/>
            <a:ext cx="207963" cy="336550"/>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16" name="15 CuadroTexto"/>
          <p:cNvSpPr txBox="1"/>
          <p:nvPr/>
        </p:nvSpPr>
        <p:spPr>
          <a:xfrm>
            <a:off x="8820472" y="3905771"/>
            <a:ext cx="184731" cy="369332"/>
          </a:xfrm>
          <a:prstGeom prst="rect">
            <a:avLst/>
          </a:prstGeom>
          <a:noFill/>
        </p:spPr>
        <p:txBody>
          <a:bodyPr wrap="none" rtlCol="0">
            <a:spAutoFit/>
          </a:bodyPr>
          <a:lstStyle/>
          <a:p>
            <a:endParaRPr lang="es-ES" dirty="0"/>
          </a:p>
        </p:txBody>
      </p:sp>
    </p:spTree>
    <p:extLst>
      <p:ext uri="{BB962C8B-B14F-4D97-AF65-F5344CB8AC3E}">
        <p14:creationId xmlns:p14="http://schemas.microsoft.com/office/powerpoint/2010/main" xmlns="" val="334850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836712"/>
          </a:xfrm>
          <a:solidFill>
            <a:schemeClr val="accent4">
              <a:lumMod val="40000"/>
              <a:lumOff val="60000"/>
            </a:schemeClr>
          </a:solidFill>
        </p:spPr>
        <p:txBody>
          <a:bodyPr/>
          <a:lstStyle/>
          <a:p>
            <a:r>
              <a:rPr lang="es-ES" dirty="0" smtClean="0"/>
              <a:t>Sentencias SAS. Buenas prácticas</a:t>
            </a:r>
            <a:endParaRPr lang="es-ES" dirty="0"/>
          </a:p>
        </p:txBody>
      </p:sp>
      <p:sp>
        <p:nvSpPr>
          <p:cNvPr id="4" name="3 CuadroTexto"/>
          <p:cNvSpPr txBox="1"/>
          <p:nvPr/>
        </p:nvSpPr>
        <p:spPr>
          <a:xfrm>
            <a:off x="323528" y="764704"/>
            <a:ext cx="8568952" cy="1169551"/>
          </a:xfrm>
          <a:prstGeom prst="rect">
            <a:avLst/>
          </a:prstGeom>
          <a:noFill/>
        </p:spPr>
        <p:txBody>
          <a:bodyPr wrap="square" rtlCol="0">
            <a:spAutoFit/>
          </a:bodyPr>
          <a:lstStyle/>
          <a:p>
            <a:r>
              <a:rPr lang="en-GB" sz="2600" dirty="0" smtClean="0"/>
              <a:t>SAS </a:t>
            </a:r>
            <a:r>
              <a:rPr lang="en-GB" sz="2600" dirty="0" err="1" smtClean="0"/>
              <a:t>permite</a:t>
            </a:r>
            <a:r>
              <a:rPr lang="en-GB" sz="2600" dirty="0" smtClean="0"/>
              <a:t> </a:t>
            </a:r>
            <a:r>
              <a:rPr lang="en-GB" sz="2600" dirty="0" err="1" smtClean="0"/>
              <a:t>varias</a:t>
            </a:r>
            <a:r>
              <a:rPr lang="en-GB" sz="2600" dirty="0" smtClean="0"/>
              <a:t> </a:t>
            </a:r>
            <a:r>
              <a:rPr lang="en-GB" sz="2600" dirty="0" err="1" smtClean="0"/>
              <a:t>sentencias</a:t>
            </a:r>
            <a:r>
              <a:rPr lang="en-GB" sz="2600" dirty="0" smtClean="0"/>
              <a:t> en la </a:t>
            </a:r>
            <a:r>
              <a:rPr lang="en-GB" sz="2600" dirty="0" err="1" smtClean="0"/>
              <a:t>misma</a:t>
            </a:r>
            <a:r>
              <a:rPr lang="en-GB" sz="2600" dirty="0" smtClean="0"/>
              <a:t> </a:t>
            </a:r>
            <a:r>
              <a:rPr lang="en-GB" sz="2600" dirty="0" err="1" smtClean="0"/>
              <a:t>línea</a:t>
            </a:r>
            <a:r>
              <a:rPr lang="en-GB" sz="2600" dirty="0" smtClean="0"/>
              <a:t>.  </a:t>
            </a:r>
            <a:r>
              <a:rPr lang="en-GB" sz="2600" dirty="0" err="1" smtClean="0"/>
              <a:t>Esto</a:t>
            </a:r>
            <a:r>
              <a:rPr lang="en-GB" sz="2600" dirty="0" smtClean="0"/>
              <a:t> </a:t>
            </a:r>
            <a:r>
              <a:rPr lang="en-GB" sz="2600" dirty="0" err="1" smtClean="0"/>
              <a:t>puede</a:t>
            </a:r>
            <a:r>
              <a:rPr lang="en-GB" sz="2600" dirty="0" smtClean="0"/>
              <a:t> </a:t>
            </a:r>
            <a:r>
              <a:rPr lang="en-GB" sz="2600" dirty="0" err="1" smtClean="0"/>
              <a:t>provocar</a:t>
            </a:r>
            <a:r>
              <a:rPr lang="en-GB" sz="2600" dirty="0" smtClean="0"/>
              <a:t> que el </a:t>
            </a:r>
            <a:r>
              <a:rPr lang="en-GB" sz="2600" dirty="0" err="1" smtClean="0"/>
              <a:t>programa</a:t>
            </a:r>
            <a:r>
              <a:rPr lang="en-GB" sz="2600" dirty="0" smtClean="0"/>
              <a:t> sea </a:t>
            </a:r>
            <a:r>
              <a:rPr lang="en-GB" sz="2600" dirty="0" err="1" smtClean="0"/>
              <a:t>difícil</a:t>
            </a:r>
            <a:r>
              <a:rPr lang="en-GB" sz="2600" dirty="0" smtClean="0"/>
              <a:t> de leer. </a:t>
            </a:r>
          </a:p>
          <a:p>
            <a:endParaRPr lang="es-ES" dirty="0"/>
          </a:p>
        </p:txBody>
      </p:sp>
      <p:sp>
        <p:nvSpPr>
          <p:cNvPr id="5" name="4 CuadroTexto"/>
          <p:cNvSpPr txBox="1"/>
          <p:nvPr/>
        </p:nvSpPr>
        <p:spPr>
          <a:xfrm>
            <a:off x="611560" y="2132856"/>
            <a:ext cx="8064896" cy="4508927"/>
          </a:xfrm>
          <a:prstGeom prst="rect">
            <a:avLst/>
          </a:prstGeom>
          <a:noFill/>
        </p:spPr>
        <p:txBody>
          <a:bodyPr wrap="square" rtlCol="0">
            <a:spAutoFit/>
          </a:bodyPr>
          <a:lstStyle/>
          <a:p>
            <a:pPr>
              <a:spcAft>
                <a:spcPts val="1800"/>
              </a:spcAft>
              <a:buFont typeface="Arial" pitchFamily="34" charset="0"/>
              <a:buChar char="•"/>
            </a:pPr>
            <a:r>
              <a:rPr lang="es-ES" sz="2600" dirty="0" smtClean="0"/>
              <a:t> Mejorar la legibilidad de su programa mediante la adición de más espacio para el código </a:t>
            </a:r>
            <a:r>
              <a:rPr lang="es-ES" sz="3200" dirty="0" smtClean="0">
                <a:solidFill>
                  <a:srgbClr val="FF0000"/>
                </a:solidFill>
              </a:rPr>
              <a:t>(= sangría).</a:t>
            </a:r>
            <a:endParaRPr lang="es-ES" sz="2600" dirty="0" smtClean="0">
              <a:solidFill>
                <a:srgbClr val="FF0000"/>
              </a:solidFill>
            </a:endParaRPr>
          </a:p>
          <a:p>
            <a:pPr>
              <a:spcAft>
                <a:spcPts val="1800"/>
              </a:spcAft>
              <a:buFont typeface="Arial" pitchFamily="34" charset="0"/>
              <a:buChar char="•"/>
            </a:pPr>
            <a:r>
              <a:rPr lang="es-ES" sz="2600" dirty="0" smtClean="0"/>
              <a:t> Empezar los pasos </a:t>
            </a:r>
            <a:r>
              <a:rPr lang="es-ES" sz="2600" dirty="0" smtClean="0">
                <a:solidFill>
                  <a:srgbClr val="FF0000"/>
                </a:solidFill>
              </a:rPr>
              <a:t>DATA</a:t>
            </a:r>
            <a:r>
              <a:rPr lang="es-ES" sz="2600" dirty="0" smtClean="0"/>
              <a:t> y </a:t>
            </a:r>
            <a:r>
              <a:rPr lang="es-ES" sz="2600" dirty="0" smtClean="0">
                <a:solidFill>
                  <a:srgbClr val="FF0000"/>
                </a:solidFill>
              </a:rPr>
              <a:t>PROC</a:t>
            </a:r>
            <a:r>
              <a:rPr lang="es-ES" sz="2600" dirty="0" smtClean="0"/>
              <a:t> en la </a:t>
            </a:r>
            <a:r>
              <a:rPr lang="es-ES" sz="2800" b="1" dirty="0" smtClean="0">
                <a:solidFill>
                  <a:srgbClr val="FF0000"/>
                </a:solidFill>
              </a:rPr>
              <a:t>primera posición, </a:t>
            </a:r>
            <a:r>
              <a:rPr lang="es-ES" sz="2600" dirty="0" smtClean="0"/>
              <a:t>tan a la izquierda como sea posible. La declaración</a:t>
            </a:r>
            <a:r>
              <a:rPr lang="es-ES" sz="2600" dirty="0" smtClean="0">
                <a:solidFill>
                  <a:srgbClr val="FF0000"/>
                </a:solidFill>
              </a:rPr>
              <a:t> RUN</a:t>
            </a:r>
            <a:r>
              <a:rPr lang="es-ES" sz="2600" dirty="0" smtClean="0"/>
              <a:t> de fin de ejecución también debe estar en la 1ª posición. </a:t>
            </a:r>
          </a:p>
          <a:p>
            <a:pPr>
              <a:spcAft>
                <a:spcPts val="1800"/>
              </a:spcAft>
              <a:buFont typeface="Arial" pitchFamily="34" charset="0"/>
              <a:buChar char="•"/>
            </a:pPr>
            <a:r>
              <a:rPr lang="es-ES" sz="2600" dirty="0" smtClean="0"/>
              <a:t>Todas las declaraciones intermedias deben comenzar tras unos espacios en blanco desde el margen izquierdo.</a:t>
            </a:r>
          </a:p>
          <a:p>
            <a:pPr marL="0" lvl="7">
              <a:spcAft>
                <a:spcPts val="1800"/>
              </a:spcAft>
              <a:buFont typeface="Arial" pitchFamily="34" charset="0"/>
              <a:buChar char="•"/>
            </a:pPr>
            <a:r>
              <a:rPr lang="es-ES" sz="2600" dirty="0" smtClean="0"/>
              <a:t>Esto crea bloques que se puede ver fácilmente dónde termina una y empieza otro.</a:t>
            </a:r>
            <a:endParaRPr lang="es-E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256"/>
            <a:ext cx="8229600" cy="1143000"/>
          </a:xfrm>
          <a:solidFill>
            <a:schemeClr val="accent4">
              <a:lumMod val="40000"/>
              <a:lumOff val="60000"/>
            </a:schemeClr>
          </a:solidFill>
        </p:spPr>
        <p:txBody>
          <a:bodyPr/>
          <a:lstStyle/>
          <a:p>
            <a:r>
              <a:rPr lang="es-ES" dirty="0" smtClean="0"/>
              <a:t>Ejemplo de programa por bloques</a:t>
            </a:r>
            <a:endParaRPr lang="es-ES" dirty="0"/>
          </a:p>
        </p:txBody>
      </p:sp>
      <p:sp>
        <p:nvSpPr>
          <p:cNvPr id="3" name="Rectangle 3"/>
          <p:cNvSpPr txBox="1">
            <a:spLocks noChangeArrowheads="1"/>
          </p:cNvSpPr>
          <p:nvPr/>
        </p:nvSpPr>
        <p:spPr>
          <a:xfrm>
            <a:off x="685800" y="836712"/>
            <a:ext cx="7772400" cy="4495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5" name="4 CuadroTexto"/>
          <p:cNvSpPr txBox="1"/>
          <p:nvPr/>
        </p:nvSpPr>
        <p:spPr>
          <a:xfrm>
            <a:off x="611560" y="4725144"/>
            <a:ext cx="7416824" cy="1107996"/>
          </a:xfrm>
          <a:prstGeom prst="rect">
            <a:avLst/>
          </a:prstGeom>
          <a:noFill/>
        </p:spPr>
        <p:txBody>
          <a:bodyPr wrap="square" rtlCol="0">
            <a:spAutoFit/>
          </a:bodyPr>
          <a:lstStyle/>
          <a:p>
            <a:r>
              <a:rPr lang="en-GB" sz="2400" dirty="0" smtClean="0"/>
              <a:t>Los </a:t>
            </a:r>
            <a:r>
              <a:rPr lang="en-GB" sz="2400" dirty="0" err="1" smtClean="0"/>
              <a:t>bloques</a:t>
            </a:r>
            <a:r>
              <a:rPr lang="en-GB" sz="2400" dirty="0" smtClean="0"/>
              <a:t> </a:t>
            </a:r>
            <a:r>
              <a:rPr lang="en-GB" sz="2400" dirty="0" err="1" smtClean="0"/>
              <a:t>deben</a:t>
            </a:r>
            <a:r>
              <a:rPr lang="en-GB" sz="2400" dirty="0" smtClean="0"/>
              <a:t> </a:t>
            </a:r>
            <a:r>
              <a:rPr lang="en-GB" sz="2400" dirty="0" err="1" smtClean="0"/>
              <a:t>localizarse</a:t>
            </a:r>
            <a:r>
              <a:rPr lang="en-GB" sz="2400" dirty="0" smtClean="0"/>
              <a:t> en la </a:t>
            </a:r>
            <a:r>
              <a:rPr lang="en-GB" sz="2400" dirty="0" err="1" smtClean="0"/>
              <a:t>misma</a:t>
            </a:r>
            <a:r>
              <a:rPr lang="en-GB" sz="2400" dirty="0" smtClean="0"/>
              <a:t> </a:t>
            </a:r>
            <a:r>
              <a:rPr lang="en-GB" sz="2400" dirty="0" err="1" smtClean="0"/>
              <a:t>posición</a:t>
            </a:r>
            <a:r>
              <a:rPr lang="en-GB" sz="2400" dirty="0" smtClean="0"/>
              <a:t>, </a:t>
            </a:r>
            <a:r>
              <a:rPr lang="en-GB" sz="2400" dirty="0" err="1" smtClean="0"/>
              <a:t>debajo</a:t>
            </a:r>
            <a:r>
              <a:rPr lang="en-GB" sz="2400" dirty="0" smtClean="0"/>
              <a:t> </a:t>
            </a:r>
            <a:r>
              <a:rPr lang="en-GB" sz="2400" dirty="0" err="1" smtClean="0"/>
              <a:t>unos</a:t>
            </a:r>
            <a:r>
              <a:rPr lang="en-GB" sz="2400" dirty="0" smtClean="0"/>
              <a:t> de </a:t>
            </a:r>
            <a:r>
              <a:rPr lang="en-GB" sz="2400" dirty="0" err="1" smtClean="0"/>
              <a:t>otros</a:t>
            </a:r>
            <a:r>
              <a:rPr lang="en-GB" sz="2400" dirty="0" smtClean="0"/>
              <a:t> (data-run, proc-run, if-else, do-end).</a:t>
            </a:r>
          </a:p>
          <a:p>
            <a:endParaRPr lang="es-ES" dirty="0"/>
          </a:p>
        </p:txBody>
      </p:sp>
      <p:pic>
        <p:nvPicPr>
          <p:cNvPr id="18434" name="Picture 2"/>
          <p:cNvPicPr>
            <a:picLocks noChangeAspect="1" noChangeArrowheads="1"/>
          </p:cNvPicPr>
          <p:nvPr/>
        </p:nvPicPr>
        <p:blipFill>
          <a:blip r:embed="rId2" cstate="print"/>
          <a:srcRect/>
          <a:stretch>
            <a:fillRect/>
          </a:stretch>
        </p:blipFill>
        <p:spPr bwMode="auto">
          <a:xfrm>
            <a:off x="452476" y="1484784"/>
            <a:ext cx="8584020" cy="3099388"/>
          </a:xfrm>
          <a:prstGeom prst="rect">
            <a:avLst/>
          </a:prstGeom>
          <a:noFill/>
          <a:ln w="9525">
            <a:noFill/>
            <a:miter lim="800000"/>
            <a:headEnd/>
            <a:tailEnd/>
          </a:ln>
        </p:spPr>
      </p:pic>
      <p:sp>
        <p:nvSpPr>
          <p:cNvPr id="4" name="3 Abrir llave"/>
          <p:cNvSpPr/>
          <p:nvPr/>
        </p:nvSpPr>
        <p:spPr>
          <a:xfrm>
            <a:off x="0" y="1628800"/>
            <a:ext cx="611560" cy="2955372"/>
          </a:xfrm>
          <a:prstGeom prst="leftBrace">
            <a:avLst/>
          </a:prstGeom>
          <a:no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7" name="6 Abrir llave"/>
          <p:cNvSpPr/>
          <p:nvPr/>
        </p:nvSpPr>
        <p:spPr>
          <a:xfrm>
            <a:off x="611560" y="2708920"/>
            <a:ext cx="611560" cy="1296144"/>
          </a:xfrm>
          <a:prstGeom prst="leftBrace">
            <a:avLst/>
          </a:prstGeom>
          <a:no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6" name="5 Abrir llave"/>
          <p:cNvSpPr/>
          <p:nvPr/>
        </p:nvSpPr>
        <p:spPr>
          <a:xfrm rot="10800000" flipH="1">
            <a:off x="452476" y="2420888"/>
            <a:ext cx="375108" cy="1800200"/>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864096"/>
          </a:xfrm>
          <a:solidFill>
            <a:schemeClr val="accent4">
              <a:lumMod val="40000"/>
              <a:lumOff val="60000"/>
            </a:schemeClr>
          </a:solidFill>
        </p:spPr>
        <p:txBody>
          <a:bodyPr/>
          <a:lstStyle/>
          <a:p>
            <a:r>
              <a:rPr lang="es-ES" dirty="0" smtClean="0"/>
              <a:t>Ejecutar un programa</a:t>
            </a:r>
            <a:endParaRPr lang="es-ES" dirty="0"/>
          </a:p>
        </p:txBody>
      </p:sp>
      <p:pic>
        <p:nvPicPr>
          <p:cNvPr id="21506" name="Picture 2"/>
          <p:cNvPicPr>
            <a:picLocks noChangeAspect="1" noChangeArrowheads="1"/>
          </p:cNvPicPr>
          <p:nvPr/>
        </p:nvPicPr>
        <p:blipFill>
          <a:blip r:embed="rId3" cstate="print"/>
          <a:srcRect/>
          <a:stretch>
            <a:fillRect/>
          </a:stretch>
        </p:blipFill>
        <p:spPr bwMode="auto">
          <a:xfrm>
            <a:off x="8111650" y="1844824"/>
            <a:ext cx="492798" cy="548680"/>
          </a:xfrm>
          <a:prstGeom prst="rect">
            <a:avLst/>
          </a:prstGeom>
          <a:noFill/>
          <a:ln w="9525">
            <a:noFill/>
            <a:miter lim="800000"/>
            <a:headEnd/>
            <a:tailEnd/>
          </a:ln>
        </p:spPr>
      </p:pic>
      <p:pic>
        <p:nvPicPr>
          <p:cNvPr id="21507" name="Picture 3"/>
          <p:cNvPicPr>
            <a:picLocks noChangeAspect="1" noChangeArrowheads="1"/>
          </p:cNvPicPr>
          <p:nvPr/>
        </p:nvPicPr>
        <p:blipFill>
          <a:blip r:embed="rId4" cstate="print"/>
          <a:srcRect/>
          <a:stretch>
            <a:fillRect/>
          </a:stretch>
        </p:blipFill>
        <p:spPr bwMode="auto">
          <a:xfrm>
            <a:off x="251520" y="908720"/>
            <a:ext cx="8388487" cy="977826"/>
          </a:xfrm>
          <a:prstGeom prst="rect">
            <a:avLst/>
          </a:prstGeom>
          <a:noFill/>
          <a:ln w="9525">
            <a:noFill/>
            <a:miter lim="800000"/>
            <a:headEnd/>
            <a:tailEnd/>
          </a:ln>
        </p:spPr>
      </p:pic>
      <p:sp>
        <p:nvSpPr>
          <p:cNvPr id="5" name="4 Rectángulo"/>
          <p:cNvSpPr/>
          <p:nvPr/>
        </p:nvSpPr>
        <p:spPr>
          <a:xfrm>
            <a:off x="35495" y="1916832"/>
            <a:ext cx="8136905" cy="2523768"/>
          </a:xfrm>
          <a:prstGeom prst="rect">
            <a:avLst/>
          </a:prstGeom>
        </p:spPr>
        <p:txBody>
          <a:bodyPr wrap="square">
            <a:spAutoFit/>
          </a:bodyPr>
          <a:lstStyle/>
          <a:p>
            <a:pPr>
              <a:buFontTx/>
              <a:buNone/>
            </a:pPr>
            <a:r>
              <a:rPr lang="en-GB" sz="2000" dirty="0" smtClean="0"/>
              <a:t>Para </a:t>
            </a:r>
            <a:r>
              <a:rPr lang="en-GB" sz="2000" dirty="0" err="1" smtClean="0"/>
              <a:t>submitir</a:t>
            </a:r>
            <a:r>
              <a:rPr lang="en-GB" sz="2000" dirty="0" smtClean="0"/>
              <a:t> (</a:t>
            </a:r>
            <a:r>
              <a:rPr lang="en-GB" sz="2000" dirty="0" err="1" smtClean="0"/>
              <a:t>ejecutar</a:t>
            </a:r>
            <a:r>
              <a:rPr lang="en-GB" sz="2000" dirty="0" smtClean="0"/>
              <a:t> un </a:t>
            </a:r>
            <a:r>
              <a:rPr lang="en-GB" sz="2000" dirty="0" err="1" smtClean="0"/>
              <a:t>programa</a:t>
            </a:r>
            <a:r>
              <a:rPr lang="en-GB" sz="2000" dirty="0" smtClean="0"/>
              <a:t> </a:t>
            </a:r>
            <a:r>
              <a:rPr lang="en-GB" sz="2000" dirty="0" smtClean="0">
                <a:sym typeface="Wingdings" pitchFamily="2" charset="2"/>
              </a:rPr>
              <a:t></a:t>
            </a:r>
            <a:r>
              <a:rPr lang="en-GB" sz="2000" dirty="0" err="1" smtClean="0">
                <a:sym typeface="Wingdings" pitchFamily="2" charset="2"/>
              </a:rPr>
              <a:t>utilizar</a:t>
            </a:r>
            <a:r>
              <a:rPr lang="en-GB" sz="2000" dirty="0" smtClean="0">
                <a:sym typeface="Wingdings" pitchFamily="2" charset="2"/>
              </a:rPr>
              <a:t> el </a:t>
            </a:r>
            <a:r>
              <a:rPr lang="en-GB" sz="2000" dirty="0" err="1" smtClean="0">
                <a:sym typeface="Wingdings" pitchFamily="2" charset="2"/>
              </a:rPr>
              <a:t>muñeco</a:t>
            </a:r>
            <a:r>
              <a:rPr lang="en-GB" sz="2000" dirty="0" smtClean="0">
                <a:sym typeface="Wingdings" pitchFamily="2" charset="2"/>
              </a:rPr>
              <a:t> </a:t>
            </a:r>
            <a:r>
              <a:rPr lang="en-GB" sz="2000" dirty="0" err="1" smtClean="0">
                <a:sym typeface="Wingdings" pitchFamily="2" charset="2"/>
              </a:rPr>
              <a:t>corriendo</a:t>
            </a:r>
            <a:r>
              <a:rPr lang="en-GB" sz="2000" dirty="0" smtClean="0">
                <a:sym typeface="Wingdings" pitchFamily="2" charset="2"/>
              </a:rPr>
              <a:t> (run)</a:t>
            </a:r>
            <a:endParaRPr lang="en-GB" sz="2000" dirty="0" smtClean="0"/>
          </a:p>
          <a:p>
            <a:pPr>
              <a:buFontTx/>
              <a:buNone/>
            </a:pPr>
            <a:r>
              <a:rPr lang="en-GB" sz="2000" dirty="0" smtClean="0"/>
              <a:t>Para </a:t>
            </a:r>
            <a:r>
              <a:rPr lang="en-GB" sz="2000" dirty="0" err="1" smtClean="0"/>
              <a:t>parar</a:t>
            </a:r>
            <a:r>
              <a:rPr lang="en-GB" sz="2000" dirty="0" smtClean="0"/>
              <a:t> </a:t>
            </a:r>
            <a:r>
              <a:rPr lang="en-GB" sz="2000" dirty="0" err="1" smtClean="0"/>
              <a:t>una</a:t>
            </a:r>
            <a:r>
              <a:rPr lang="en-GB" sz="2000" dirty="0" smtClean="0"/>
              <a:t> </a:t>
            </a:r>
            <a:r>
              <a:rPr lang="en-GB" sz="2000" dirty="0" err="1" smtClean="0"/>
              <a:t>ejecución</a:t>
            </a:r>
            <a:r>
              <a:rPr lang="en-GB" sz="2000" dirty="0" smtClean="0"/>
              <a:t> (</a:t>
            </a:r>
            <a:r>
              <a:rPr lang="en-GB" sz="2000" dirty="0" err="1" smtClean="0"/>
              <a:t>presionar</a:t>
            </a:r>
            <a:r>
              <a:rPr lang="en-GB" sz="2000" dirty="0" smtClean="0"/>
              <a:t> CTRL + BREAK (</a:t>
            </a:r>
            <a:r>
              <a:rPr lang="en-GB" sz="2000" dirty="0" err="1" smtClean="0"/>
              <a:t>Pausa</a:t>
            </a:r>
            <a:r>
              <a:rPr lang="en-GB" sz="2000" dirty="0" smtClean="0"/>
              <a:t>) ) o </a:t>
            </a:r>
            <a:r>
              <a:rPr lang="en-GB" sz="2000" dirty="0" err="1" smtClean="0"/>
              <a:t>clickear</a:t>
            </a:r>
            <a:r>
              <a:rPr lang="en-GB" sz="2000" dirty="0" smtClean="0"/>
              <a:t> el </a:t>
            </a:r>
            <a:r>
              <a:rPr lang="en-GB" sz="2000" dirty="0" err="1" smtClean="0"/>
              <a:t>simbolo</a:t>
            </a:r>
            <a:r>
              <a:rPr lang="en-GB" sz="2000" dirty="0" smtClean="0"/>
              <a:t> .                 Y </a:t>
            </a:r>
            <a:r>
              <a:rPr lang="en-GB" sz="2000" dirty="0" err="1" smtClean="0"/>
              <a:t>esperamos</a:t>
            </a:r>
            <a:r>
              <a:rPr lang="en-GB" sz="2000" dirty="0" smtClean="0"/>
              <a:t> un </a:t>
            </a:r>
            <a:r>
              <a:rPr lang="en-GB" sz="2000" dirty="0" err="1" smtClean="0"/>
              <a:t>poquito</a:t>
            </a:r>
            <a:r>
              <a:rPr lang="en-GB" sz="2000" dirty="0" smtClean="0"/>
              <a:t> a </a:t>
            </a:r>
            <a:r>
              <a:rPr lang="en-GB" sz="2000" dirty="0" err="1" smtClean="0"/>
              <a:t>que</a:t>
            </a:r>
            <a:r>
              <a:rPr lang="en-GB" sz="2000" dirty="0" smtClean="0"/>
              <a:t> </a:t>
            </a:r>
            <a:r>
              <a:rPr lang="en-GB" sz="2000" dirty="0" err="1" smtClean="0"/>
              <a:t>termine</a:t>
            </a:r>
            <a:r>
              <a:rPr lang="en-GB" sz="2000" dirty="0" smtClean="0"/>
              <a:t> </a:t>
            </a:r>
            <a:r>
              <a:rPr lang="en-GB" sz="2000" dirty="0" err="1" smtClean="0"/>
              <a:t>alguna</a:t>
            </a:r>
            <a:r>
              <a:rPr lang="en-GB" sz="2000" dirty="0" smtClean="0"/>
              <a:t> parte </a:t>
            </a:r>
          </a:p>
          <a:p>
            <a:pPr>
              <a:buFontTx/>
              <a:buNone/>
            </a:pPr>
            <a:endParaRPr lang="en-GB" sz="2000" dirty="0" smtClean="0"/>
          </a:p>
          <a:p>
            <a:pPr>
              <a:buFontTx/>
              <a:buNone/>
            </a:pPr>
            <a:r>
              <a:rPr lang="en-GB" sz="2000" dirty="0" err="1" smtClean="0"/>
              <a:t>intermedia</a:t>
            </a:r>
            <a:r>
              <a:rPr lang="en-GB" sz="2000" dirty="0" smtClean="0"/>
              <a:t>.</a:t>
            </a:r>
          </a:p>
          <a:p>
            <a:pPr>
              <a:buFontTx/>
              <a:buNone/>
            </a:pPr>
            <a:endParaRPr lang="en-GB" sz="2000" dirty="0" smtClean="0"/>
          </a:p>
          <a:p>
            <a:pPr>
              <a:buFontTx/>
              <a:buNone/>
            </a:pPr>
            <a:endParaRPr lang="en-GB" sz="2000" dirty="0" smtClean="0"/>
          </a:p>
          <a:p>
            <a:pPr>
              <a:buFontTx/>
              <a:buNone/>
            </a:pPr>
            <a:endParaRPr lang="en-GB" dirty="0" smtClean="0"/>
          </a:p>
        </p:txBody>
      </p:sp>
      <p:pic>
        <p:nvPicPr>
          <p:cNvPr id="21508" name="Picture 4"/>
          <p:cNvPicPr>
            <a:picLocks noChangeAspect="1" noChangeArrowheads="1"/>
          </p:cNvPicPr>
          <p:nvPr/>
        </p:nvPicPr>
        <p:blipFill>
          <a:blip r:embed="rId5" cstate="print"/>
          <a:srcRect/>
          <a:stretch>
            <a:fillRect/>
          </a:stretch>
        </p:blipFill>
        <p:spPr bwMode="auto">
          <a:xfrm>
            <a:off x="1115616" y="2492896"/>
            <a:ext cx="732209" cy="628596"/>
          </a:xfrm>
          <a:prstGeom prst="rect">
            <a:avLst/>
          </a:prstGeom>
          <a:noFill/>
          <a:ln w="9525">
            <a:noFill/>
            <a:miter lim="800000"/>
            <a:headEnd/>
            <a:tailEnd/>
          </a:ln>
        </p:spPr>
      </p:pic>
      <p:pic>
        <p:nvPicPr>
          <p:cNvPr id="21509" name="Picture 5"/>
          <p:cNvPicPr>
            <a:picLocks noChangeAspect="1" noChangeArrowheads="1"/>
          </p:cNvPicPr>
          <p:nvPr/>
        </p:nvPicPr>
        <p:blipFill>
          <a:blip r:embed="rId6" cstate="print"/>
          <a:srcRect/>
          <a:stretch>
            <a:fillRect/>
          </a:stretch>
        </p:blipFill>
        <p:spPr bwMode="auto">
          <a:xfrm>
            <a:off x="2745629" y="3284984"/>
            <a:ext cx="6412019" cy="3491731"/>
          </a:xfrm>
          <a:prstGeom prst="rect">
            <a:avLst/>
          </a:prstGeom>
          <a:noFill/>
          <a:ln w="9525">
            <a:noFill/>
            <a:miter lim="800000"/>
            <a:headEnd/>
            <a:tailEnd/>
          </a:ln>
        </p:spPr>
      </p:pic>
      <p:cxnSp>
        <p:nvCxnSpPr>
          <p:cNvPr id="6" name="5 Conector recto de flecha"/>
          <p:cNvCxnSpPr>
            <a:stCxn id="21506" idx="1"/>
          </p:cNvCxnSpPr>
          <p:nvPr/>
        </p:nvCxnSpPr>
        <p:spPr>
          <a:xfrm flipH="1" flipV="1">
            <a:off x="6948264" y="1628800"/>
            <a:ext cx="1163386" cy="490364"/>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flipV="1">
            <a:off x="1907704" y="1711100"/>
            <a:ext cx="6036542" cy="997820"/>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251519" y="3513564"/>
            <a:ext cx="2592289" cy="2431435"/>
          </a:xfrm>
          <a:prstGeom prst="rect">
            <a:avLst/>
          </a:prstGeom>
          <a:noFill/>
        </p:spPr>
        <p:txBody>
          <a:bodyPr wrap="square" tIns="0" bIns="0" rtlCol="0">
            <a:spAutoFit/>
          </a:bodyPr>
          <a:lstStyle/>
          <a:p>
            <a:pPr>
              <a:buFontTx/>
              <a:buNone/>
            </a:pPr>
            <a:r>
              <a:rPr lang="en-GB" sz="2000" dirty="0"/>
              <a:t>Se </a:t>
            </a:r>
            <a:r>
              <a:rPr lang="en-GB" sz="2000" dirty="0" err="1"/>
              <a:t>puede</a:t>
            </a:r>
            <a:r>
              <a:rPr lang="en-GB" sz="2000" dirty="0"/>
              <a:t> </a:t>
            </a:r>
            <a:r>
              <a:rPr lang="en-GB" sz="2000" dirty="0" err="1"/>
              <a:t>ejecutar</a:t>
            </a:r>
            <a:r>
              <a:rPr lang="en-GB" sz="2000" dirty="0"/>
              <a:t> </a:t>
            </a:r>
            <a:r>
              <a:rPr lang="en-GB" sz="2000" dirty="0" err="1"/>
              <a:t>una</a:t>
            </a:r>
            <a:r>
              <a:rPr lang="en-GB" sz="2000" dirty="0"/>
              <a:t> parte </a:t>
            </a:r>
            <a:r>
              <a:rPr lang="en-GB" sz="2000" dirty="0" smtClean="0"/>
              <a:t>del </a:t>
            </a:r>
            <a:r>
              <a:rPr lang="en-GB" sz="2000" dirty="0" err="1"/>
              <a:t>programa</a:t>
            </a:r>
            <a:r>
              <a:rPr lang="en-GB" sz="2000" dirty="0"/>
              <a:t> sin mas </a:t>
            </a:r>
            <a:r>
              <a:rPr lang="en-GB" sz="2000" dirty="0" smtClean="0"/>
              <a:t>que  </a:t>
            </a:r>
            <a:r>
              <a:rPr lang="en-GB" sz="2000" u="sng" dirty="0" err="1">
                <a:solidFill>
                  <a:srgbClr val="FF0000"/>
                </a:solidFill>
              </a:rPr>
              <a:t>marcar</a:t>
            </a:r>
            <a:r>
              <a:rPr lang="en-GB" sz="2000" u="sng" dirty="0">
                <a:solidFill>
                  <a:srgbClr val="FF0000"/>
                </a:solidFill>
              </a:rPr>
              <a:t> </a:t>
            </a:r>
            <a:r>
              <a:rPr lang="en-GB" sz="2000" u="sng" dirty="0" err="1">
                <a:solidFill>
                  <a:srgbClr val="FF0000"/>
                </a:solidFill>
              </a:rPr>
              <a:t>una</a:t>
            </a:r>
            <a:r>
              <a:rPr lang="en-GB" sz="2000" u="sng" dirty="0">
                <a:solidFill>
                  <a:srgbClr val="FF0000"/>
                </a:solidFill>
              </a:rPr>
              <a:t> parte del </a:t>
            </a:r>
            <a:r>
              <a:rPr lang="en-GB" sz="2000" u="sng" dirty="0" err="1">
                <a:solidFill>
                  <a:srgbClr val="FF0000"/>
                </a:solidFill>
              </a:rPr>
              <a:t>mismo</a:t>
            </a:r>
            <a:endParaRPr lang="en-GB" sz="2000" u="sng" dirty="0">
              <a:solidFill>
                <a:srgbClr val="FF0000"/>
              </a:solidFill>
            </a:endParaRPr>
          </a:p>
          <a:p>
            <a:pPr>
              <a:buFontTx/>
              <a:buNone/>
            </a:pPr>
            <a:r>
              <a:rPr lang="en-GB" sz="2000" dirty="0"/>
              <a:t>y </a:t>
            </a:r>
            <a:r>
              <a:rPr lang="en-GB" sz="2000" dirty="0" err="1"/>
              <a:t>clickear</a:t>
            </a:r>
            <a:r>
              <a:rPr lang="en-GB" sz="2000" dirty="0"/>
              <a:t> el </a:t>
            </a:r>
            <a:r>
              <a:rPr lang="en-GB" sz="2000" dirty="0" err="1" smtClean="0"/>
              <a:t>símbolo</a:t>
            </a:r>
            <a:r>
              <a:rPr lang="en-GB" sz="2000" dirty="0" smtClean="0"/>
              <a:t> del  </a:t>
            </a:r>
            <a:r>
              <a:rPr lang="en-GB" sz="2000" dirty="0" err="1"/>
              <a:t>muñeco</a:t>
            </a:r>
            <a:r>
              <a:rPr lang="en-GB" sz="2000" dirty="0"/>
              <a:t> </a:t>
            </a:r>
            <a:r>
              <a:rPr lang="en-GB" sz="2000" dirty="0" smtClean="0"/>
              <a:t> </a:t>
            </a:r>
            <a:r>
              <a:rPr lang="en-GB" sz="2000" dirty="0" err="1" smtClean="0"/>
              <a:t>corriendo</a:t>
            </a:r>
            <a:r>
              <a:rPr lang="en-GB" sz="2000" dirty="0"/>
              <a:t>. </a:t>
            </a:r>
          </a:p>
          <a:p>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chemeClr val="accent4">
              <a:lumMod val="40000"/>
              <a:lumOff val="60000"/>
            </a:schemeClr>
          </a:solidFill>
        </p:spPr>
        <p:txBody>
          <a:bodyPr>
            <a:normAutofit fontScale="90000"/>
          </a:bodyPr>
          <a:lstStyle/>
          <a:p>
            <a:r>
              <a:rPr lang="es-ES" dirty="0" smtClean="0"/>
              <a:t>Ejecutar un programa. Chequeo de ventana LOG</a:t>
            </a:r>
            <a:endParaRPr lang="es-ES" dirty="0"/>
          </a:p>
        </p:txBody>
      </p:sp>
      <p:sp>
        <p:nvSpPr>
          <p:cNvPr id="3" name="2 Rectángulo"/>
          <p:cNvSpPr/>
          <p:nvPr/>
        </p:nvSpPr>
        <p:spPr>
          <a:xfrm>
            <a:off x="179512" y="1556792"/>
            <a:ext cx="8712968" cy="3988784"/>
          </a:xfrm>
          <a:prstGeom prst="rect">
            <a:avLst/>
          </a:prstGeom>
        </p:spPr>
        <p:txBody>
          <a:bodyPr wrap="square">
            <a:spAutoFit/>
          </a:bodyPr>
          <a:lstStyle/>
          <a:p>
            <a:pPr>
              <a:lnSpc>
                <a:spcPct val="90000"/>
              </a:lnSpc>
              <a:buFontTx/>
              <a:buNone/>
            </a:pPr>
            <a:r>
              <a:rPr lang="en-GB" sz="2400" dirty="0" smtClean="0"/>
              <a:t>¡</a:t>
            </a:r>
            <a:r>
              <a:rPr lang="en-GB" sz="2800" dirty="0" smtClean="0">
                <a:solidFill>
                  <a:srgbClr val="FF0000"/>
                </a:solidFill>
              </a:rPr>
              <a:t>SIEMPRE</a:t>
            </a:r>
            <a:r>
              <a:rPr lang="en-GB" sz="2400" dirty="0" smtClean="0"/>
              <a:t> hay que </a:t>
            </a:r>
            <a:r>
              <a:rPr lang="en-GB" sz="2400" dirty="0" err="1" smtClean="0"/>
              <a:t>chequear</a:t>
            </a:r>
            <a:r>
              <a:rPr lang="en-GB" sz="2400" dirty="0" smtClean="0"/>
              <a:t> </a:t>
            </a:r>
            <a:r>
              <a:rPr lang="en-GB" sz="2400" dirty="0" err="1" smtClean="0"/>
              <a:t>esta</a:t>
            </a:r>
            <a:r>
              <a:rPr lang="en-GB" sz="2400" dirty="0" smtClean="0"/>
              <a:t> </a:t>
            </a:r>
            <a:r>
              <a:rPr lang="en-GB" sz="2400" dirty="0" err="1" smtClean="0"/>
              <a:t>ventana</a:t>
            </a:r>
            <a:r>
              <a:rPr lang="en-GB" sz="2400" dirty="0" smtClean="0"/>
              <a:t> </a:t>
            </a:r>
            <a:r>
              <a:rPr lang="en-GB" sz="2400" dirty="0" err="1" smtClean="0"/>
              <a:t>tras</a:t>
            </a:r>
            <a:r>
              <a:rPr lang="en-GB" sz="2400" dirty="0" smtClean="0"/>
              <a:t> la </a:t>
            </a:r>
            <a:r>
              <a:rPr lang="en-GB" sz="2400" dirty="0" err="1" smtClean="0"/>
              <a:t>ejecución</a:t>
            </a:r>
            <a:r>
              <a:rPr lang="en-GB" sz="2400" dirty="0" smtClean="0"/>
              <a:t> de un </a:t>
            </a:r>
            <a:r>
              <a:rPr lang="en-GB" sz="2400" dirty="0" err="1" smtClean="0"/>
              <a:t>programa</a:t>
            </a:r>
            <a:r>
              <a:rPr lang="en-GB" sz="2400" dirty="0" smtClean="0"/>
              <a:t>!</a:t>
            </a:r>
          </a:p>
          <a:p>
            <a:pPr>
              <a:lnSpc>
                <a:spcPct val="90000"/>
              </a:lnSpc>
              <a:buFontTx/>
              <a:buNone/>
            </a:pPr>
            <a:endParaRPr lang="en-GB" sz="2400" dirty="0" smtClean="0"/>
          </a:p>
          <a:p>
            <a:pPr>
              <a:lnSpc>
                <a:spcPct val="90000"/>
              </a:lnSpc>
              <a:buFontTx/>
              <a:buNone/>
            </a:pPr>
            <a:r>
              <a:rPr lang="en-GB" sz="2400" dirty="0" smtClean="0"/>
              <a:t>Si la </a:t>
            </a:r>
            <a:r>
              <a:rPr lang="en-GB" sz="2400" dirty="0" err="1" smtClean="0"/>
              <a:t>submisión</a:t>
            </a:r>
            <a:r>
              <a:rPr lang="en-GB" sz="2400" dirty="0" smtClean="0"/>
              <a:t> se ha </a:t>
            </a:r>
            <a:r>
              <a:rPr lang="en-GB" sz="2400" dirty="0" err="1" smtClean="0"/>
              <a:t>parado</a:t>
            </a:r>
            <a:r>
              <a:rPr lang="en-GB" sz="2400" dirty="0" smtClean="0"/>
              <a:t> </a:t>
            </a:r>
            <a:r>
              <a:rPr lang="en-GB" sz="2400" dirty="0" err="1" smtClean="0"/>
              <a:t>por</a:t>
            </a:r>
            <a:r>
              <a:rPr lang="en-GB" sz="2400" dirty="0" smtClean="0"/>
              <a:t> </a:t>
            </a:r>
            <a:r>
              <a:rPr lang="en-GB" sz="2400" dirty="0" err="1" smtClean="0"/>
              <a:t>errores</a:t>
            </a:r>
            <a:r>
              <a:rPr lang="en-GB" sz="2400" dirty="0" smtClean="0"/>
              <a:t>, se </a:t>
            </a:r>
            <a:r>
              <a:rPr lang="en-GB" sz="2400" dirty="0" err="1" smtClean="0"/>
              <a:t>pueden</a:t>
            </a:r>
            <a:r>
              <a:rPr lang="en-GB" sz="2400" dirty="0" smtClean="0"/>
              <a:t> </a:t>
            </a:r>
            <a:r>
              <a:rPr lang="en-GB" sz="2400" dirty="0" err="1" smtClean="0"/>
              <a:t>realizar</a:t>
            </a:r>
            <a:r>
              <a:rPr lang="en-GB" sz="2400" dirty="0" smtClean="0"/>
              <a:t> </a:t>
            </a:r>
            <a:r>
              <a:rPr lang="en-GB" sz="2400" dirty="0" err="1" smtClean="0"/>
              <a:t>analisis</a:t>
            </a:r>
            <a:r>
              <a:rPr lang="en-GB" sz="2400" dirty="0" smtClean="0"/>
              <a:t> </a:t>
            </a:r>
            <a:r>
              <a:rPr lang="en-GB" sz="2400" dirty="0" err="1" smtClean="0"/>
              <a:t>incorrectos</a:t>
            </a:r>
            <a:r>
              <a:rPr lang="en-GB" sz="2400" dirty="0" smtClean="0"/>
              <a:t> </a:t>
            </a:r>
            <a:r>
              <a:rPr lang="en-GB" sz="2400" dirty="0" err="1" smtClean="0"/>
              <a:t>sobre</a:t>
            </a:r>
            <a:r>
              <a:rPr lang="en-GB" sz="2400" dirty="0" smtClean="0"/>
              <a:t> </a:t>
            </a:r>
            <a:r>
              <a:rPr lang="en-GB" sz="2400" dirty="0" err="1" smtClean="0"/>
              <a:t>datos</a:t>
            </a:r>
            <a:r>
              <a:rPr lang="en-GB" sz="2400" dirty="0" smtClean="0"/>
              <a:t> </a:t>
            </a:r>
            <a:r>
              <a:rPr lang="en-GB" sz="2400" dirty="0" err="1" smtClean="0"/>
              <a:t>antiguos</a:t>
            </a:r>
            <a:r>
              <a:rPr lang="en-GB" sz="2400" dirty="0" smtClean="0"/>
              <a:t>. </a:t>
            </a:r>
          </a:p>
          <a:p>
            <a:pPr>
              <a:lnSpc>
                <a:spcPct val="90000"/>
              </a:lnSpc>
              <a:buFontTx/>
              <a:buNone/>
            </a:pPr>
            <a:endParaRPr lang="en-GB" sz="2400" dirty="0" smtClean="0"/>
          </a:p>
          <a:p>
            <a:pPr>
              <a:buFontTx/>
              <a:buNone/>
            </a:pPr>
            <a:r>
              <a:rPr lang="en-GB" sz="2400" dirty="0" smtClean="0"/>
              <a:t>Un error </a:t>
            </a:r>
            <a:r>
              <a:rPr lang="en-GB" sz="2400" dirty="0" err="1" smtClean="0"/>
              <a:t>sintactico</a:t>
            </a:r>
            <a:r>
              <a:rPr lang="en-GB" sz="2400" dirty="0" smtClean="0"/>
              <a:t> especial </a:t>
            </a:r>
            <a:r>
              <a:rPr lang="en-GB" sz="2400" dirty="0" err="1" smtClean="0"/>
              <a:t>muy</a:t>
            </a:r>
            <a:r>
              <a:rPr lang="en-GB" sz="2400" dirty="0" smtClean="0"/>
              <a:t> </a:t>
            </a:r>
            <a:r>
              <a:rPr lang="en-GB" sz="2400" dirty="0" err="1" smtClean="0"/>
              <a:t>engorroso</a:t>
            </a:r>
            <a:r>
              <a:rPr lang="en-GB" sz="2400" dirty="0" smtClean="0"/>
              <a:t> </a:t>
            </a:r>
            <a:r>
              <a:rPr lang="en-GB" sz="2400" dirty="0" err="1" smtClean="0"/>
              <a:t>es</a:t>
            </a:r>
            <a:r>
              <a:rPr lang="en-GB" sz="2400" dirty="0" smtClean="0"/>
              <a:t> la </a:t>
            </a:r>
            <a:r>
              <a:rPr lang="en-GB" sz="2400" dirty="0" err="1" smtClean="0"/>
              <a:t>utilización</a:t>
            </a:r>
            <a:r>
              <a:rPr lang="en-GB" sz="2400" dirty="0" smtClean="0"/>
              <a:t> de </a:t>
            </a:r>
            <a:r>
              <a:rPr lang="en-GB" sz="2400" dirty="0" err="1" smtClean="0"/>
              <a:t>comillas</a:t>
            </a:r>
            <a:r>
              <a:rPr lang="en-GB" sz="2400" dirty="0" smtClean="0"/>
              <a:t> (‘’) no </a:t>
            </a:r>
            <a:r>
              <a:rPr lang="en-GB" sz="2400" dirty="0" err="1" smtClean="0"/>
              <a:t>balanceadas</a:t>
            </a:r>
            <a:r>
              <a:rPr lang="en-GB" sz="2400" dirty="0" smtClean="0"/>
              <a:t>. </a:t>
            </a:r>
          </a:p>
          <a:p>
            <a:pPr>
              <a:buFontTx/>
              <a:buNone/>
            </a:pPr>
            <a:endParaRPr lang="en-GB" sz="2400" dirty="0"/>
          </a:p>
          <a:p>
            <a:pPr>
              <a:buFontTx/>
              <a:buNone/>
            </a:pPr>
            <a:r>
              <a:rPr lang="en-GB" sz="2400" dirty="0" smtClean="0"/>
              <a:t>La </a:t>
            </a:r>
            <a:r>
              <a:rPr lang="en-GB" sz="2400" dirty="0" err="1" smtClean="0"/>
              <a:t>programación</a:t>
            </a:r>
            <a:r>
              <a:rPr lang="en-GB" sz="2400" dirty="0" smtClean="0"/>
              <a:t> SAS </a:t>
            </a:r>
            <a:r>
              <a:rPr lang="en-GB" sz="2400" dirty="0" err="1" smtClean="0"/>
              <a:t>siempre</a:t>
            </a:r>
            <a:r>
              <a:rPr lang="en-GB" sz="2400" dirty="0" smtClean="0"/>
              <a:t> </a:t>
            </a:r>
            <a:r>
              <a:rPr lang="en-GB" sz="2400" dirty="0" err="1" smtClean="0"/>
              <a:t>es</a:t>
            </a:r>
            <a:r>
              <a:rPr lang="en-GB" sz="2400" dirty="0" smtClean="0"/>
              <a:t> un continuo. Lo </a:t>
            </a:r>
            <a:r>
              <a:rPr lang="en-GB" sz="2400" dirty="0" err="1" smtClean="0"/>
              <a:t>ejecutado</a:t>
            </a:r>
            <a:r>
              <a:rPr lang="en-GB" sz="2400" dirty="0" smtClean="0"/>
              <a:t> </a:t>
            </a:r>
            <a:r>
              <a:rPr lang="en-GB" sz="2400" dirty="0" err="1" smtClean="0"/>
              <a:t>anteriormente</a:t>
            </a:r>
            <a:r>
              <a:rPr lang="en-GB" sz="2400" dirty="0" smtClean="0"/>
              <a:t> </a:t>
            </a:r>
            <a:r>
              <a:rPr lang="en-GB" sz="2400" dirty="0" err="1" smtClean="0"/>
              <a:t>sigue</a:t>
            </a:r>
            <a:r>
              <a:rPr lang="en-GB" sz="2400" dirty="0" smtClean="0"/>
              <a:t> </a:t>
            </a:r>
            <a:r>
              <a:rPr lang="en-GB" sz="2400" dirty="0" err="1" smtClean="0"/>
              <a:t>presente</a:t>
            </a:r>
            <a:r>
              <a:rPr lang="en-GB" sz="24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chemeClr val="accent4">
              <a:lumMod val="40000"/>
              <a:lumOff val="60000"/>
            </a:schemeClr>
          </a:solidFill>
        </p:spPr>
        <p:txBody>
          <a:bodyPr>
            <a:normAutofit/>
          </a:bodyPr>
          <a:lstStyle/>
          <a:p>
            <a:r>
              <a:rPr lang="es-ES" dirty="0" smtClean="0"/>
              <a:t> Chequeo de ventana LOG</a:t>
            </a:r>
            <a:endParaRPr lang="es-ES" dirty="0"/>
          </a:p>
        </p:txBody>
      </p:sp>
      <p:sp>
        <p:nvSpPr>
          <p:cNvPr id="4" name="Rectangle 2"/>
          <p:cNvSpPr txBox="1">
            <a:spLocks noChangeArrowheads="1"/>
          </p:cNvSpPr>
          <p:nvPr/>
        </p:nvSpPr>
        <p:spPr>
          <a:xfrm>
            <a:off x="866328" y="1052736"/>
            <a:ext cx="8458200" cy="679450"/>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err="1" smtClean="0"/>
              <a:t>Errores</a:t>
            </a:r>
            <a:r>
              <a:rPr lang="en-US" dirty="0" smtClean="0"/>
              <a:t> de </a:t>
            </a:r>
            <a:r>
              <a:rPr lang="en-US" dirty="0" err="1" smtClean="0"/>
              <a:t>sintaxis</a:t>
            </a:r>
            <a:endParaRPr lang="en-US" dirty="0" smtClean="0"/>
          </a:p>
        </p:txBody>
      </p:sp>
      <p:sp>
        <p:nvSpPr>
          <p:cNvPr id="5" name="Rectangle 3"/>
          <p:cNvSpPr txBox="1">
            <a:spLocks noChangeArrowheads="1"/>
          </p:cNvSpPr>
          <p:nvPr/>
        </p:nvSpPr>
        <p:spPr>
          <a:xfrm>
            <a:off x="866328" y="1667099"/>
            <a:ext cx="8098160" cy="548163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buClr>
                <a:schemeClr val="tx1"/>
              </a:buClr>
              <a:buNone/>
            </a:pPr>
            <a:r>
              <a:rPr lang="es-ES" dirty="0"/>
              <a:t>Un error de sintaxis es un error en la ortografía o la gramática de una declaración SAS. SAS encuentra errores de sintaxis a medida que compila cada declaración SAS, </a:t>
            </a:r>
            <a:r>
              <a:rPr lang="es-ES" b="1" dirty="0"/>
              <a:t>antes de que comience la ejecución</a:t>
            </a:r>
            <a:r>
              <a:rPr lang="es-ES" dirty="0"/>
              <a:t>.</a:t>
            </a:r>
            <a:endParaRPr lang="en-US" sz="800" dirty="0" smtClean="0"/>
          </a:p>
          <a:p>
            <a:pPr marL="0" indent="0"/>
            <a:r>
              <a:rPr lang="en-US" dirty="0" err="1" smtClean="0"/>
              <a:t>Ejemplos</a:t>
            </a:r>
            <a:r>
              <a:rPr lang="en-US" dirty="0" smtClean="0"/>
              <a:t>: </a:t>
            </a:r>
          </a:p>
          <a:p>
            <a:pPr lvl="1"/>
            <a:r>
              <a:rPr lang="es-ES" dirty="0"/>
              <a:t>palabras clave mal escritas</a:t>
            </a:r>
          </a:p>
          <a:p>
            <a:pPr lvl="1"/>
            <a:r>
              <a:rPr lang="es-ES" dirty="0"/>
              <a:t>comillas sin </a:t>
            </a:r>
            <a:r>
              <a:rPr lang="es-ES" dirty="0" smtClean="0"/>
              <a:t>signo igual delante</a:t>
            </a:r>
            <a:endParaRPr lang="es-ES" dirty="0"/>
          </a:p>
          <a:p>
            <a:pPr lvl="1"/>
            <a:r>
              <a:rPr lang="es-ES" dirty="0" smtClean="0"/>
              <a:t>Faltan los puntos </a:t>
            </a:r>
            <a:r>
              <a:rPr lang="es-ES" dirty="0"/>
              <a:t>y </a:t>
            </a:r>
            <a:r>
              <a:rPr lang="es-ES" dirty="0" smtClean="0"/>
              <a:t>comas</a:t>
            </a:r>
            <a:endParaRPr lang="es-ES" dirty="0"/>
          </a:p>
          <a:p>
            <a:pPr lvl="1"/>
            <a:r>
              <a:rPr lang="es-ES" dirty="0"/>
              <a:t>opciones inválidas</a:t>
            </a:r>
            <a:endParaRPr lang="en-US" dirty="0" smtClean="0"/>
          </a:p>
        </p:txBody>
      </p:sp>
    </p:spTree>
    <p:extLst>
      <p:ext uri="{BB962C8B-B14F-4D97-AF65-F5344CB8AC3E}">
        <p14:creationId xmlns:p14="http://schemas.microsoft.com/office/powerpoint/2010/main" xmlns="" val="24862347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chemeClr val="accent4">
              <a:lumMod val="40000"/>
              <a:lumOff val="60000"/>
            </a:schemeClr>
          </a:solidFill>
        </p:spPr>
        <p:txBody>
          <a:bodyPr>
            <a:normAutofit/>
          </a:bodyPr>
          <a:lstStyle/>
          <a:p>
            <a:r>
              <a:rPr lang="es-ES" dirty="0" smtClean="0"/>
              <a:t> Chequeo de ventana LOG</a:t>
            </a:r>
            <a:endParaRPr lang="es-ES" dirty="0"/>
          </a:p>
        </p:txBody>
      </p:sp>
      <p:sp>
        <p:nvSpPr>
          <p:cNvPr id="6" name="Rectangle 5"/>
          <p:cNvSpPr txBox="1">
            <a:spLocks noChangeArrowheads="1"/>
          </p:cNvSpPr>
          <p:nvPr/>
        </p:nvSpPr>
        <p:spPr>
          <a:xfrm>
            <a:off x="685800" y="1074738"/>
            <a:ext cx="7848600" cy="426402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Este </a:t>
            </a:r>
            <a:r>
              <a:rPr lang="en-US" dirty="0" err="1" smtClean="0"/>
              <a:t>programa</a:t>
            </a:r>
            <a:r>
              <a:rPr lang="en-US" dirty="0" smtClean="0"/>
              <a:t> </a:t>
            </a:r>
            <a:r>
              <a:rPr lang="en-US" dirty="0" err="1" smtClean="0"/>
              <a:t>incluye</a:t>
            </a:r>
            <a:r>
              <a:rPr lang="en-US" dirty="0" smtClean="0"/>
              <a:t> 3 </a:t>
            </a:r>
            <a:r>
              <a:rPr lang="en-US" dirty="0" err="1" smtClean="0"/>
              <a:t>errores</a:t>
            </a:r>
            <a:r>
              <a:rPr lang="en-US" dirty="0" smtClean="0"/>
              <a:t>. Uno </a:t>
            </a:r>
            <a:r>
              <a:rPr lang="en-US" dirty="0" err="1" smtClean="0"/>
              <a:t>es</a:t>
            </a:r>
            <a:r>
              <a:rPr lang="en-US" dirty="0" smtClean="0"/>
              <a:t> </a:t>
            </a:r>
            <a:r>
              <a:rPr lang="en-US" dirty="0" err="1" smtClean="0"/>
              <a:t>una</a:t>
            </a:r>
            <a:r>
              <a:rPr lang="en-US" dirty="0" smtClean="0"/>
              <a:t> </a:t>
            </a:r>
            <a:r>
              <a:rPr lang="en-US" dirty="0" err="1" smtClean="0"/>
              <a:t>opción</a:t>
            </a:r>
            <a:r>
              <a:rPr lang="en-US" dirty="0" smtClean="0"/>
              <a:t> </a:t>
            </a:r>
            <a:r>
              <a:rPr lang="en-US" dirty="0" err="1" smtClean="0"/>
              <a:t>invalida</a:t>
            </a:r>
            <a:r>
              <a:rPr lang="en-US" dirty="0" smtClean="0"/>
              <a:t> ¿</a:t>
            </a:r>
            <a:r>
              <a:rPr lang="en-US" dirty="0" err="1" smtClean="0"/>
              <a:t>cuáles</a:t>
            </a:r>
            <a:r>
              <a:rPr lang="en-US" dirty="0" smtClean="0"/>
              <a:t> son </a:t>
            </a:r>
            <a:r>
              <a:rPr lang="en-US" dirty="0" err="1" smtClean="0"/>
              <a:t>los</a:t>
            </a:r>
            <a:r>
              <a:rPr lang="en-US" dirty="0" smtClean="0"/>
              <a:t> </a:t>
            </a:r>
            <a:r>
              <a:rPr lang="en-US" dirty="0" err="1" smtClean="0"/>
              <a:t>otros</a:t>
            </a:r>
            <a:r>
              <a:rPr lang="en-US" dirty="0" smtClean="0"/>
              <a:t> dos?  </a:t>
            </a:r>
          </a:p>
        </p:txBody>
      </p:sp>
      <p:sp>
        <p:nvSpPr>
          <p:cNvPr id="7" name="Rectangle 4"/>
          <p:cNvSpPr>
            <a:spLocks noChangeArrowheads="1"/>
          </p:cNvSpPr>
          <p:nvPr/>
        </p:nvSpPr>
        <p:spPr bwMode="auto">
          <a:xfrm>
            <a:off x="685800" y="2133600"/>
            <a:ext cx="7162800" cy="3765133"/>
          </a:xfrm>
          <a:prstGeom prst="rect">
            <a:avLst/>
          </a:prstGeom>
          <a:solidFill>
            <a:srgbClr val="FFFFFF"/>
          </a:solidFill>
          <a:ln w="38100">
            <a:solidFill>
              <a:schemeClr val="tx2"/>
            </a:solidFill>
            <a:miter lim="800000"/>
            <a:headEnd type="none" w="med" len="lg"/>
            <a:tailEnd type="none" w="med" len="lg"/>
          </a:ln>
        </p:spPr>
        <p:txBody>
          <a:bodyPr lIns="50800" tIns="50800" rIns="50800" bIns="50800">
            <a:spAutoFit/>
          </a:bodyPr>
          <a:lstStyle/>
          <a:p>
            <a:pPr>
              <a:lnSpc>
                <a:spcPct val="85000"/>
              </a:lnSpc>
            </a:pPr>
            <a:r>
              <a:rPr lang="en-US" sz="2000" b="1" dirty="0">
                <a:solidFill>
                  <a:srgbClr val="000000"/>
                </a:solidFill>
                <a:latin typeface="Courier New" pitchFamily="49" charset="0"/>
              </a:rPr>
              <a:t>daat</a:t>
            </a:r>
            <a:r>
              <a:rPr lang="en-US" sz="2000" b="1" dirty="0">
                <a:latin typeface="Courier New" pitchFamily="49" charset="0"/>
              </a:rPr>
              <a:t> </a:t>
            </a:r>
            <a:r>
              <a:rPr lang="en-US" sz="2000" b="1" dirty="0" smtClean="0">
                <a:latin typeface="Courier New" pitchFamily="49" charset="0"/>
              </a:rPr>
              <a:t>work.newsalesemps</a:t>
            </a:r>
            <a:r>
              <a:rPr lang="en-US" sz="2000" b="1" dirty="0">
                <a:latin typeface="Courier New" pitchFamily="49" charset="0"/>
              </a:rPr>
              <a:t>;</a:t>
            </a:r>
          </a:p>
          <a:p>
            <a:pPr>
              <a:lnSpc>
                <a:spcPct val="85000"/>
              </a:lnSpc>
            </a:pPr>
            <a:r>
              <a:rPr lang="en-US" sz="2000" b="1" dirty="0">
                <a:latin typeface="Courier New" pitchFamily="49" charset="0"/>
              </a:rPr>
              <a:t>   length First_Name $ 12 </a:t>
            </a:r>
          </a:p>
          <a:p>
            <a:pPr>
              <a:lnSpc>
                <a:spcPct val="85000"/>
              </a:lnSpc>
            </a:pPr>
            <a:r>
              <a:rPr lang="en-US" sz="2000" b="1" dirty="0">
                <a:latin typeface="Courier New" pitchFamily="49" charset="0"/>
              </a:rPr>
              <a:t>          Last_Name $ 18 Job_Title $ 25;</a:t>
            </a:r>
          </a:p>
          <a:p>
            <a:pPr>
              <a:lnSpc>
                <a:spcPct val="85000"/>
              </a:lnSpc>
            </a:pPr>
            <a:r>
              <a:rPr lang="en-US" sz="2000" b="1" dirty="0">
                <a:latin typeface="Courier New" pitchFamily="49" charset="0"/>
              </a:rPr>
              <a:t>   </a:t>
            </a:r>
            <a:r>
              <a:rPr lang="en-US" sz="2000" b="1" dirty="0">
                <a:solidFill>
                  <a:srgbClr val="000000"/>
                </a:solidFill>
                <a:latin typeface="Courier New" pitchFamily="49" charset="0"/>
              </a:rPr>
              <a:t>infile</a:t>
            </a:r>
            <a:r>
              <a:rPr lang="en-US" sz="2000" b="1" dirty="0">
                <a:latin typeface="Courier New" pitchFamily="49" charset="0"/>
              </a:rPr>
              <a:t> </a:t>
            </a:r>
            <a:r>
              <a:rPr lang="en-US" sz="2000" b="1" dirty="0" smtClean="0">
                <a:latin typeface="Courier New" pitchFamily="49" charset="0"/>
              </a:rPr>
              <a:t>"&amp;path\newemps.csv</a:t>
            </a:r>
            <a:r>
              <a:rPr lang="en-US" sz="2000" b="1" dirty="0">
                <a:latin typeface="Courier New" pitchFamily="49" charset="0"/>
              </a:rPr>
              <a:t>" dlm=',';</a:t>
            </a:r>
          </a:p>
          <a:p>
            <a:pPr>
              <a:lnSpc>
                <a:spcPct val="85000"/>
              </a:lnSpc>
            </a:pPr>
            <a:r>
              <a:rPr lang="en-US" sz="2000" b="1" dirty="0">
                <a:latin typeface="Courier New" pitchFamily="49" charset="0"/>
              </a:rPr>
              <a:t>   input First_Name $ Last_Name $  </a:t>
            </a:r>
          </a:p>
          <a:p>
            <a:pPr>
              <a:lnSpc>
                <a:spcPct val="85000"/>
              </a:lnSpc>
            </a:pPr>
            <a:r>
              <a:rPr lang="en-US" sz="2000" b="1" dirty="0">
                <a:latin typeface="Courier New" pitchFamily="49" charset="0"/>
              </a:rPr>
              <a:t>         Job_Title $ Salary;</a:t>
            </a:r>
          </a:p>
          <a:p>
            <a:pPr>
              <a:lnSpc>
                <a:spcPct val="85000"/>
              </a:lnSpc>
            </a:pPr>
            <a:r>
              <a:rPr lang="en-US" sz="2000" b="1" dirty="0">
                <a:latin typeface="Courier New" pitchFamily="49" charset="0"/>
              </a:rPr>
              <a:t>run;</a:t>
            </a:r>
          </a:p>
          <a:p>
            <a:pPr>
              <a:lnSpc>
                <a:spcPct val="85000"/>
              </a:lnSpc>
            </a:pPr>
            <a:endParaRPr lang="en-US" sz="2000" b="1" dirty="0">
              <a:latin typeface="Courier New" pitchFamily="49" charset="0"/>
            </a:endParaRPr>
          </a:p>
          <a:p>
            <a:pPr>
              <a:lnSpc>
                <a:spcPct val="85000"/>
              </a:lnSpc>
            </a:pPr>
            <a:r>
              <a:rPr lang="en-US" sz="2000" b="1" dirty="0">
                <a:latin typeface="Courier New" pitchFamily="49" charset="0"/>
              </a:rPr>
              <a:t>proc print </a:t>
            </a:r>
            <a:r>
              <a:rPr lang="en-US" sz="2000" b="1" dirty="0" smtClean="0">
                <a:latin typeface="Courier New" pitchFamily="49" charset="0"/>
              </a:rPr>
              <a:t>data=work.newsalesemps</a:t>
            </a:r>
            <a:endParaRPr lang="en-US" sz="2000" b="1" dirty="0">
              <a:latin typeface="Courier New" pitchFamily="49" charset="0"/>
            </a:endParaRPr>
          </a:p>
          <a:p>
            <a:pPr>
              <a:lnSpc>
                <a:spcPct val="85000"/>
              </a:lnSpc>
            </a:pPr>
            <a:r>
              <a:rPr lang="en-US" sz="2000" b="1" dirty="0">
                <a:latin typeface="Courier New" pitchFamily="49" charset="0"/>
              </a:rPr>
              <a:t>run;</a:t>
            </a:r>
          </a:p>
          <a:p>
            <a:pPr>
              <a:lnSpc>
                <a:spcPct val="85000"/>
              </a:lnSpc>
            </a:pPr>
            <a:endParaRPr lang="en-US" sz="2000" b="1" dirty="0">
              <a:latin typeface="Courier New" pitchFamily="49" charset="0"/>
            </a:endParaRPr>
          </a:p>
          <a:p>
            <a:pPr>
              <a:lnSpc>
                <a:spcPct val="85000"/>
              </a:lnSpc>
            </a:pPr>
            <a:r>
              <a:rPr lang="en-US" sz="2000" b="1" dirty="0">
                <a:latin typeface="Courier New" pitchFamily="49" charset="0"/>
              </a:rPr>
              <a:t>proc means </a:t>
            </a:r>
            <a:r>
              <a:rPr lang="en-US" sz="2000" b="1" dirty="0" smtClean="0">
                <a:latin typeface="Courier New" pitchFamily="49" charset="0"/>
              </a:rPr>
              <a:t>data=work.newsalesemps average min;</a:t>
            </a:r>
            <a:endParaRPr lang="en-US" sz="2000" b="1" dirty="0">
              <a:latin typeface="Courier New" pitchFamily="49" charset="0"/>
            </a:endParaRPr>
          </a:p>
          <a:p>
            <a:pPr>
              <a:lnSpc>
                <a:spcPct val="85000"/>
              </a:lnSpc>
            </a:pPr>
            <a:r>
              <a:rPr lang="en-US" sz="2000" b="1" dirty="0" smtClean="0">
                <a:latin typeface="Courier New" pitchFamily="49" charset="0"/>
              </a:rPr>
              <a:t>   </a:t>
            </a:r>
            <a:r>
              <a:rPr lang="en-US" sz="2000" b="1" dirty="0" smtClean="0">
                <a:solidFill>
                  <a:srgbClr val="000000"/>
                </a:solidFill>
                <a:latin typeface="Courier New" pitchFamily="49" charset="0"/>
              </a:rPr>
              <a:t>var</a:t>
            </a:r>
            <a:r>
              <a:rPr lang="en-US" sz="2000" b="1" dirty="0" smtClean="0">
                <a:latin typeface="Courier New" pitchFamily="49" charset="0"/>
              </a:rPr>
              <a:t> </a:t>
            </a:r>
            <a:r>
              <a:rPr lang="en-US" sz="2000" b="1" dirty="0">
                <a:latin typeface="Courier New" pitchFamily="49" charset="0"/>
              </a:rPr>
              <a:t>Salary;</a:t>
            </a:r>
          </a:p>
          <a:p>
            <a:pPr>
              <a:lnSpc>
                <a:spcPct val="85000"/>
              </a:lnSpc>
            </a:pPr>
            <a:r>
              <a:rPr lang="en-US" sz="2000" b="1" dirty="0">
                <a:latin typeface="Courier New" pitchFamily="49" charset="0"/>
              </a:rPr>
              <a:t>run;</a:t>
            </a:r>
          </a:p>
        </p:txBody>
      </p:sp>
      <p:sp>
        <p:nvSpPr>
          <p:cNvPr id="8" name="Line Callout 2 5"/>
          <p:cNvSpPr/>
          <p:nvPr/>
        </p:nvSpPr>
        <p:spPr bwMode="auto">
          <a:xfrm>
            <a:off x="6948535" y="4443772"/>
            <a:ext cx="1960075" cy="487313"/>
          </a:xfrm>
          <a:prstGeom prst="borderCallout2">
            <a:avLst>
              <a:gd name="adj1" fmla="val 18750"/>
              <a:gd name="adj2" fmla="val 0"/>
              <a:gd name="adj3" fmla="val 21356"/>
              <a:gd name="adj4" fmla="val -21941"/>
              <a:gd name="adj5" fmla="val 112500"/>
              <a:gd name="adj6" fmla="val -38334"/>
            </a:avLst>
          </a:prstGeom>
          <a:solidFill>
            <a:srgbClr val="009900"/>
          </a:solidFill>
          <a:ln w="19050" cap="flat" cmpd="sng" algn="ctr">
            <a:solidFill>
              <a:srgbClr val="000000"/>
            </a:solidFill>
            <a:prstDash val="solid"/>
            <a:round/>
            <a:headEnd type="none" w="med" len="lg"/>
            <a:tailEnd type="triangle" w="med" len="lg"/>
          </a:ln>
          <a:effectLst/>
          <a:extLst>
            <a:ext uri="{AF507438-7753-43E0-B8FC-AC1667EBCBE1}">
              <a14:hiddenEffects xmlns:a14="http://schemas.microsoft.com/office/drawing/2010/main" xmlns="">
                <a:effectLst>
                  <a:outerShdw blurRad="63500" dist="37357" dir="2700000" rotWithShape="0">
                    <a:scrgbClr r="0" g="0" b="0"/>
                  </a:outerShdw>
                </a:effectLst>
              </a14:hiddenEffects>
            </a:ext>
          </a:extLst>
        </p:spPr>
        <p:txBody>
          <a:bodyPr vert="horz" wrap="square" lIns="88900" tIns="88900" rIns="88900" bIns="88900" numCol="1" rtlCol="0" anchor="ctr" anchorCtr="0" compatLnSpc="1">
            <a:prstTxWarp prst="textNoShape">
              <a:avLst/>
            </a:prstTxWarp>
            <a:spAutoFit/>
          </a:bodyPr>
          <a:lstStyle/>
          <a:p>
            <a:pPr algn="ctr"/>
            <a:r>
              <a:rPr lang="en-US" sz="2000" b="1" dirty="0" err="1" smtClean="0">
                <a:solidFill>
                  <a:srgbClr val="FFFFFF"/>
                </a:solidFill>
              </a:rPr>
              <a:t>Opción</a:t>
            </a:r>
            <a:r>
              <a:rPr lang="en-US" sz="2000" b="1" dirty="0" smtClean="0">
                <a:solidFill>
                  <a:srgbClr val="FFFFFF"/>
                </a:solidFill>
              </a:rPr>
              <a:t> </a:t>
            </a:r>
            <a:r>
              <a:rPr lang="en-US" sz="2000" b="1" dirty="0" err="1" smtClean="0">
                <a:solidFill>
                  <a:srgbClr val="FFFFFF"/>
                </a:solidFill>
              </a:rPr>
              <a:t>invalida</a:t>
            </a:r>
            <a:endParaRPr lang="en-US" sz="2000" b="1" dirty="0">
              <a:solidFill>
                <a:srgbClr val="FFFFFF"/>
              </a:solidFill>
            </a:endParaRPr>
          </a:p>
        </p:txBody>
      </p:sp>
    </p:spTree>
    <p:extLst>
      <p:ext uri="{BB962C8B-B14F-4D97-AF65-F5344CB8AC3E}">
        <p14:creationId xmlns:p14="http://schemas.microsoft.com/office/powerpoint/2010/main" xmlns="" val="37237480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chemeClr val="accent4">
              <a:lumMod val="40000"/>
              <a:lumOff val="60000"/>
            </a:schemeClr>
          </a:solidFill>
        </p:spPr>
        <p:txBody>
          <a:bodyPr>
            <a:normAutofit/>
          </a:bodyPr>
          <a:lstStyle/>
          <a:p>
            <a:r>
              <a:rPr lang="es-ES" dirty="0" smtClean="0"/>
              <a:t> Chequeo de ventana LOG</a:t>
            </a:r>
            <a:endParaRPr lang="es-ES" dirty="0"/>
          </a:p>
        </p:txBody>
      </p:sp>
      <p:sp>
        <p:nvSpPr>
          <p:cNvPr id="6" name="Rectangle 5"/>
          <p:cNvSpPr txBox="1">
            <a:spLocks noChangeArrowheads="1"/>
          </p:cNvSpPr>
          <p:nvPr/>
        </p:nvSpPr>
        <p:spPr>
          <a:xfrm>
            <a:off x="685800" y="1074738"/>
            <a:ext cx="7848600" cy="426402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Este </a:t>
            </a:r>
            <a:r>
              <a:rPr lang="en-US" dirty="0" err="1" smtClean="0"/>
              <a:t>programa</a:t>
            </a:r>
            <a:r>
              <a:rPr lang="en-US" dirty="0" smtClean="0"/>
              <a:t> </a:t>
            </a:r>
            <a:r>
              <a:rPr lang="en-US" dirty="0" err="1" smtClean="0"/>
              <a:t>incluye</a:t>
            </a:r>
            <a:r>
              <a:rPr lang="en-US" dirty="0" smtClean="0"/>
              <a:t> 3 </a:t>
            </a:r>
            <a:r>
              <a:rPr lang="en-US" dirty="0" err="1" smtClean="0"/>
              <a:t>errores</a:t>
            </a:r>
            <a:r>
              <a:rPr lang="en-US" dirty="0" smtClean="0"/>
              <a:t>. Uno </a:t>
            </a:r>
            <a:r>
              <a:rPr lang="en-US" dirty="0" err="1" smtClean="0"/>
              <a:t>es</a:t>
            </a:r>
            <a:r>
              <a:rPr lang="en-US" dirty="0" smtClean="0"/>
              <a:t> </a:t>
            </a:r>
            <a:r>
              <a:rPr lang="en-US" dirty="0" err="1" smtClean="0"/>
              <a:t>una</a:t>
            </a:r>
            <a:r>
              <a:rPr lang="en-US" dirty="0" smtClean="0"/>
              <a:t> </a:t>
            </a:r>
            <a:r>
              <a:rPr lang="en-US" dirty="0" err="1" smtClean="0"/>
              <a:t>opión</a:t>
            </a:r>
            <a:r>
              <a:rPr lang="en-US" dirty="0" smtClean="0"/>
              <a:t> </a:t>
            </a:r>
            <a:r>
              <a:rPr lang="en-US" dirty="0" err="1" smtClean="0"/>
              <a:t>invalida</a:t>
            </a:r>
            <a:r>
              <a:rPr lang="en-US" dirty="0" smtClean="0"/>
              <a:t> ¿</a:t>
            </a:r>
            <a:r>
              <a:rPr lang="en-US" dirty="0" err="1" smtClean="0"/>
              <a:t>cuáles</a:t>
            </a:r>
            <a:r>
              <a:rPr lang="en-US" dirty="0" smtClean="0"/>
              <a:t> son </a:t>
            </a:r>
            <a:r>
              <a:rPr lang="en-US" dirty="0" err="1" smtClean="0"/>
              <a:t>los</a:t>
            </a:r>
            <a:r>
              <a:rPr lang="en-US" dirty="0" smtClean="0"/>
              <a:t> </a:t>
            </a:r>
            <a:r>
              <a:rPr lang="en-US" dirty="0" err="1" smtClean="0"/>
              <a:t>otros</a:t>
            </a:r>
            <a:r>
              <a:rPr lang="en-US" dirty="0" smtClean="0"/>
              <a:t> dos? </a:t>
            </a:r>
          </a:p>
          <a:p>
            <a:pPr marL="0" indent="0"/>
            <a:endParaRPr lang="en-US" dirty="0" smtClean="0"/>
          </a:p>
        </p:txBody>
      </p:sp>
      <p:sp>
        <p:nvSpPr>
          <p:cNvPr id="9" name="Rectangle 5"/>
          <p:cNvSpPr txBox="1">
            <a:spLocks noChangeArrowheads="1"/>
          </p:cNvSpPr>
          <p:nvPr/>
        </p:nvSpPr>
        <p:spPr>
          <a:xfrm>
            <a:off x="685800" y="1074738"/>
            <a:ext cx="7848600" cy="426402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endParaRPr lang="en-US" dirty="0" smtClean="0"/>
          </a:p>
        </p:txBody>
      </p:sp>
      <p:sp>
        <p:nvSpPr>
          <p:cNvPr id="10" name="Rectangle 4"/>
          <p:cNvSpPr>
            <a:spLocks noChangeArrowheads="1"/>
          </p:cNvSpPr>
          <p:nvPr/>
        </p:nvSpPr>
        <p:spPr bwMode="auto">
          <a:xfrm>
            <a:off x="685800" y="2133600"/>
            <a:ext cx="7162800" cy="3765133"/>
          </a:xfrm>
          <a:prstGeom prst="rect">
            <a:avLst/>
          </a:prstGeom>
          <a:solidFill>
            <a:srgbClr val="FFFFFF"/>
          </a:solidFill>
          <a:ln w="38100">
            <a:solidFill>
              <a:schemeClr val="tx2"/>
            </a:solidFill>
            <a:miter lim="800000"/>
            <a:headEnd type="none" w="med" len="lg"/>
            <a:tailEnd type="none" w="med" len="lg"/>
          </a:ln>
        </p:spPr>
        <p:txBody>
          <a:bodyPr lIns="50800" tIns="50800" rIns="50800" bIns="50800">
            <a:spAutoFit/>
          </a:bodyPr>
          <a:lstStyle/>
          <a:p>
            <a:pPr>
              <a:lnSpc>
                <a:spcPct val="85000"/>
              </a:lnSpc>
            </a:pPr>
            <a:r>
              <a:rPr lang="en-US" sz="2000" b="1" dirty="0">
                <a:solidFill>
                  <a:srgbClr val="000000"/>
                </a:solidFill>
                <a:latin typeface="Courier New" pitchFamily="49" charset="0"/>
              </a:rPr>
              <a:t>daat</a:t>
            </a:r>
            <a:r>
              <a:rPr lang="en-US" sz="2000" b="1" dirty="0">
                <a:latin typeface="Courier New" pitchFamily="49" charset="0"/>
              </a:rPr>
              <a:t> </a:t>
            </a:r>
            <a:r>
              <a:rPr lang="en-US" sz="2000" b="1" dirty="0" smtClean="0">
                <a:latin typeface="Courier New" pitchFamily="49" charset="0"/>
              </a:rPr>
              <a:t>work.newsalesemps</a:t>
            </a:r>
            <a:r>
              <a:rPr lang="en-US" sz="2000" b="1" dirty="0">
                <a:latin typeface="Courier New" pitchFamily="49" charset="0"/>
              </a:rPr>
              <a:t>;</a:t>
            </a:r>
          </a:p>
          <a:p>
            <a:pPr>
              <a:lnSpc>
                <a:spcPct val="85000"/>
              </a:lnSpc>
            </a:pPr>
            <a:r>
              <a:rPr lang="en-US" sz="2000" b="1" dirty="0">
                <a:latin typeface="Courier New" pitchFamily="49" charset="0"/>
              </a:rPr>
              <a:t>   length First_Name $ 12 </a:t>
            </a:r>
          </a:p>
          <a:p>
            <a:pPr>
              <a:lnSpc>
                <a:spcPct val="85000"/>
              </a:lnSpc>
            </a:pPr>
            <a:r>
              <a:rPr lang="en-US" sz="2000" b="1" dirty="0">
                <a:latin typeface="Courier New" pitchFamily="49" charset="0"/>
              </a:rPr>
              <a:t>          Last_Name $ 18 Job_Title $ 25;</a:t>
            </a:r>
          </a:p>
          <a:p>
            <a:pPr>
              <a:lnSpc>
                <a:spcPct val="85000"/>
              </a:lnSpc>
            </a:pPr>
            <a:r>
              <a:rPr lang="en-US" sz="2000" b="1" dirty="0">
                <a:latin typeface="Courier New" pitchFamily="49" charset="0"/>
              </a:rPr>
              <a:t>   </a:t>
            </a:r>
            <a:r>
              <a:rPr lang="en-US" sz="2000" b="1" dirty="0">
                <a:solidFill>
                  <a:srgbClr val="000000"/>
                </a:solidFill>
                <a:latin typeface="Courier New" pitchFamily="49" charset="0"/>
              </a:rPr>
              <a:t>infile</a:t>
            </a:r>
            <a:r>
              <a:rPr lang="en-US" sz="2000" b="1" dirty="0">
                <a:latin typeface="Courier New" pitchFamily="49" charset="0"/>
              </a:rPr>
              <a:t> </a:t>
            </a:r>
            <a:r>
              <a:rPr lang="en-US" sz="2000" b="1" dirty="0" smtClean="0">
                <a:latin typeface="Courier New" pitchFamily="49" charset="0"/>
              </a:rPr>
              <a:t>"&amp;path\newemps.csv</a:t>
            </a:r>
            <a:r>
              <a:rPr lang="en-US" sz="2000" b="1" dirty="0">
                <a:latin typeface="Courier New" pitchFamily="49" charset="0"/>
              </a:rPr>
              <a:t>" dlm=',';</a:t>
            </a:r>
          </a:p>
          <a:p>
            <a:pPr>
              <a:lnSpc>
                <a:spcPct val="85000"/>
              </a:lnSpc>
            </a:pPr>
            <a:r>
              <a:rPr lang="en-US" sz="2000" b="1" dirty="0">
                <a:latin typeface="Courier New" pitchFamily="49" charset="0"/>
              </a:rPr>
              <a:t>   input First_Name $ Last_Name $  </a:t>
            </a:r>
          </a:p>
          <a:p>
            <a:pPr>
              <a:lnSpc>
                <a:spcPct val="85000"/>
              </a:lnSpc>
            </a:pPr>
            <a:r>
              <a:rPr lang="en-US" sz="2000" b="1" dirty="0">
                <a:latin typeface="Courier New" pitchFamily="49" charset="0"/>
              </a:rPr>
              <a:t>         Job_Title $ Salary;</a:t>
            </a:r>
          </a:p>
          <a:p>
            <a:pPr>
              <a:lnSpc>
                <a:spcPct val="85000"/>
              </a:lnSpc>
            </a:pPr>
            <a:r>
              <a:rPr lang="en-US" sz="2000" b="1" dirty="0">
                <a:latin typeface="Courier New" pitchFamily="49" charset="0"/>
              </a:rPr>
              <a:t>run;</a:t>
            </a:r>
          </a:p>
          <a:p>
            <a:pPr>
              <a:lnSpc>
                <a:spcPct val="85000"/>
              </a:lnSpc>
            </a:pPr>
            <a:endParaRPr lang="en-US" sz="2000" b="1" dirty="0">
              <a:latin typeface="Courier New" pitchFamily="49" charset="0"/>
            </a:endParaRPr>
          </a:p>
          <a:p>
            <a:pPr>
              <a:lnSpc>
                <a:spcPct val="85000"/>
              </a:lnSpc>
            </a:pPr>
            <a:r>
              <a:rPr lang="en-US" sz="2000" b="1" dirty="0">
                <a:latin typeface="Courier New" pitchFamily="49" charset="0"/>
              </a:rPr>
              <a:t>proc print </a:t>
            </a:r>
            <a:r>
              <a:rPr lang="en-US" sz="2000" b="1" dirty="0" smtClean="0">
                <a:latin typeface="Courier New" pitchFamily="49" charset="0"/>
              </a:rPr>
              <a:t>data=work.newsalesemps</a:t>
            </a:r>
            <a:endParaRPr lang="en-US" sz="2000" b="1" dirty="0">
              <a:latin typeface="Courier New" pitchFamily="49" charset="0"/>
            </a:endParaRPr>
          </a:p>
          <a:p>
            <a:pPr>
              <a:lnSpc>
                <a:spcPct val="85000"/>
              </a:lnSpc>
            </a:pPr>
            <a:r>
              <a:rPr lang="en-US" sz="2000" b="1" dirty="0">
                <a:latin typeface="Courier New" pitchFamily="49" charset="0"/>
              </a:rPr>
              <a:t>run;</a:t>
            </a:r>
          </a:p>
          <a:p>
            <a:pPr>
              <a:lnSpc>
                <a:spcPct val="85000"/>
              </a:lnSpc>
            </a:pPr>
            <a:endParaRPr lang="en-US" sz="2000" b="1" dirty="0">
              <a:latin typeface="Courier New" pitchFamily="49" charset="0"/>
            </a:endParaRPr>
          </a:p>
          <a:p>
            <a:pPr>
              <a:lnSpc>
                <a:spcPct val="85000"/>
              </a:lnSpc>
            </a:pPr>
            <a:r>
              <a:rPr lang="en-US" sz="2000" b="1" dirty="0">
                <a:latin typeface="Courier New" pitchFamily="49" charset="0"/>
              </a:rPr>
              <a:t>proc means </a:t>
            </a:r>
            <a:r>
              <a:rPr lang="en-US" sz="2000" b="1" dirty="0" smtClean="0">
                <a:latin typeface="Courier New" pitchFamily="49" charset="0"/>
              </a:rPr>
              <a:t>data=work.newsalesemps average min;</a:t>
            </a:r>
            <a:endParaRPr lang="en-US" sz="2000" b="1" dirty="0">
              <a:latin typeface="Courier New" pitchFamily="49" charset="0"/>
            </a:endParaRPr>
          </a:p>
          <a:p>
            <a:pPr>
              <a:lnSpc>
                <a:spcPct val="85000"/>
              </a:lnSpc>
            </a:pPr>
            <a:r>
              <a:rPr lang="en-US" sz="2000" b="1" dirty="0" smtClean="0">
                <a:latin typeface="Courier New" pitchFamily="49" charset="0"/>
              </a:rPr>
              <a:t>   </a:t>
            </a:r>
            <a:r>
              <a:rPr lang="en-US" sz="2000" b="1" dirty="0" smtClean="0">
                <a:solidFill>
                  <a:srgbClr val="000000"/>
                </a:solidFill>
                <a:latin typeface="Courier New" pitchFamily="49" charset="0"/>
              </a:rPr>
              <a:t>var</a:t>
            </a:r>
            <a:r>
              <a:rPr lang="en-US" sz="2000" b="1" dirty="0" smtClean="0">
                <a:latin typeface="Courier New" pitchFamily="49" charset="0"/>
              </a:rPr>
              <a:t> </a:t>
            </a:r>
            <a:r>
              <a:rPr lang="en-US" sz="2000" b="1" dirty="0">
                <a:latin typeface="Courier New" pitchFamily="49" charset="0"/>
              </a:rPr>
              <a:t>Salary;</a:t>
            </a:r>
          </a:p>
          <a:p>
            <a:pPr>
              <a:lnSpc>
                <a:spcPct val="85000"/>
              </a:lnSpc>
            </a:pPr>
            <a:r>
              <a:rPr lang="en-US" sz="2000" b="1" dirty="0">
                <a:latin typeface="Courier New" pitchFamily="49" charset="0"/>
              </a:rPr>
              <a:t>run;</a:t>
            </a:r>
          </a:p>
        </p:txBody>
      </p:sp>
      <p:sp>
        <p:nvSpPr>
          <p:cNvPr id="11" name="Line Callout 2 5"/>
          <p:cNvSpPr/>
          <p:nvPr/>
        </p:nvSpPr>
        <p:spPr bwMode="auto">
          <a:xfrm>
            <a:off x="6948535" y="4443772"/>
            <a:ext cx="1960075" cy="487313"/>
          </a:xfrm>
          <a:prstGeom prst="borderCallout2">
            <a:avLst>
              <a:gd name="adj1" fmla="val 18750"/>
              <a:gd name="adj2" fmla="val 0"/>
              <a:gd name="adj3" fmla="val 21356"/>
              <a:gd name="adj4" fmla="val -21941"/>
              <a:gd name="adj5" fmla="val 112500"/>
              <a:gd name="adj6" fmla="val -38334"/>
            </a:avLst>
          </a:prstGeom>
          <a:solidFill>
            <a:srgbClr val="009900"/>
          </a:solidFill>
          <a:ln w="19050" cap="flat" cmpd="sng" algn="ctr">
            <a:solidFill>
              <a:srgbClr val="000000"/>
            </a:solidFill>
            <a:prstDash val="solid"/>
            <a:round/>
            <a:headEnd type="none" w="med" len="lg"/>
            <a:tailEnd type="triangle" w="med" len="lg"/>
          </a:ln>
          <a:effectLst/>
          <a:extLst>
            <a:ext uri="{AF507438-7753-43E0-B8FC-AC1667EBCBE1}">
              <a14:hiddenEffects xmlns:a14="http://schemas.microsoft.com/office/drawing/2010/main" xmlns="">
                <a:effectLst>
                  <a:outerShdw blurRad="63500" dist="37357" dir="2700000" rotWithShape="0">
                    <a:scrgbClr r="0" g="0" b="0"/>
                  </a:outerShdw>
                </a:effectLst>
              </a14:hiddenEffects>
            </a:ext>
          </a:extLst>
        </p:spPr>
        <p:txBody>
          <a:bodyPr vert="horz" wrap="square" lIns="88900" tIns="88900" rIns="88900" bIns="88900" numCol="1" rtlCol="0" anchor="ctr" anchorCtr="0" compatLnSpc="1">
            <a:prstTxWarp prst="textNoShape">
              <a:avLst/>
            </a:prstTxWarp>
            <a:spAutoFit/>
          </a:bodyPr>
          <a:lstStyle/>
          <a:p>
            <a:pPr algn="ctr"/>
            <a:r>
              <a:rPr lang="en-US" sz="2000" b="1" dirty="0" err="1" smtClean="0">
                <a:solidFill>
                  <a:srgbClr val="FFFFFF"/>
                </a:solidFill>
              </a:rPr>
              <a:t>Opción</a:t>
            </a:r>
            <a:r>
              <a:rPr lang="en-US" sz="2000" b="1" dirty="0" smtClean="0">
                <a:solidFill>
                  <a:srgbClr val="FFFFFF"/>
                </a:solidFill>
              </a:rPr>
              <a:t> </a:t>
            </a:r>
            <a:r>
              <a:rPr lang="en-US" sz="2000" b="1" dirty="0" err="1" smtClean="0">
                <a:solidFill>
                  <a:srgbClr val="FFFFFF"/>
                </a:solidFill>
              </a:rPr>
              <a:t>invalida</a:t>
            </a:r>
            <a:endParaRPr lang="en-US" sz="2000" b="1" dirty="0">
              <a:solidFill>
                <a:srgbClr val="FFFFFF"/>
              </a:solidFill>
            </a:endParaRPr>
          </a:p>
        </p:txBody>
      </p:sp>
      <p:sp>
        <p:nvSpPr>
          <p:cNvPr id="12" name="Line Callout 2 8"/>
          <p:cNvSpPr/>
          <p:nvPr/>
        </p:nvSpPr>
        <p:spPr bwMode="auto">
          <a:xfrm>
            <a:off x="6548674" y="3383029"/>
            <a:ext cx="1563231" cy="795089"/>
          </a:xfrm>
          <a:prstGeom prst="borderCallout2">
            <a:avLst>
              <a:gd name="adj1" fmla="val 18750"/>
              <a:gd name="adj2" fmla="val 0"/>
              <a:gd name="adj3" fmla="val 18750"/>
              <a:gd name="adj4" fmla="val -8334"/>
              <a:gd name="adj5" fmla="val 112500"/>
              <a:gd name="adj6" fmla="val -38334"/>
            </a:avLst>
          </a:prstGeom>
          <a:solidFill>
            <a:srgbClr val="009900"/>
          </a:solidFill>
          <a:ln w="19050" cap="flat" cmpd="sng" algn="ctr">
            <a:solidFill>
              <a:srgbClr val="000000"/>
            </a:solidFill>
            <a:prstDash val="solid"/>
            <a:round/>
            <a:headEnd type="none" w="med" len="lg"/>
            <a:tailEnd type="triangle" w="med" len="lg"/>
          </a:ln>
          <a:effectLst/>
          <a:extLst>
            <a:ext uri="{AF507438-7753-43E0-B8FC-AC1667EBCBE1}">
              <a14:hiddenEffects xmlns:a14="http://schemas.microsoft.com/office/drawing/2010/main" xmlns="">
                <a:effectLst>
                  <a:outerShdw blurRad="63500" dist="37357" dir="2700000" rotWithShape="0">
                    <a:scrgbClr r="0" g="0" b="0"/>
                  </a:outerShdw>
                </a:effectLst>
              </a14:hiddenEffects>
            </a:ext>
          </a:extLst>
        </p:spPr>
        <p:txBody>
          <a:bodyPr vert="horz" wrap="square" lIns="88900" tIns="88900" rIns="88900" bIns="88900" numCol="1" rtlCol="0" anchor="ctr" anchorCtr="0" compatLnSpc="1">
            <a:prstTxWarp prst="textNoShape">
              <a:avLst/>
            </a:prstTxWarp>
            <a:spAutoFit/>
          </a:bodyPr>
          <a:lstStyle/>
          <a:p>
            <a:r>
              <a:rPr lang="en-US" sz="2000" b="1" dirty="0" err="1" smtClean="0">
                <a:solidFill>
                  <a:srgbClr val="FFFFFF"/>
                </a:solidFill>
              </a:rPr>
              <a:t>Falta</a:t>
            </a:r>
            <a:r>
              <a:rPr lang="en-US" sz="2000" b="1" dirty="0" smtClean="0">
                <a:solidFill>
                  <a:srgbClr val="FFFFFF"/>
                </a:solidFill>
              </a:rPr>
              <a:t> </a:t>
            </a:r>
            <a:r>
              <a:rPr lang="en-US" sz="2000" b="1" dirty="0" err="1" smtClean="0">
                <a:solidFill>
                  <a:srgbClr val="FFFFFF"/>
                </a:solidFill>
              </a:rPr>
              <a:t>punto</a:t>
            </a:r>
            <a:r>
              <a:rPr lang="en-US" sz="2000" b="1" dirty="0" smtClean="0">
                <a:solidFill>
                  <a:srgbClr val="FFFFFF"/>
                </a:solidFill>
              </a:rPr>
              <a:t> y coma</a:t>
            </a:r>
            <a:endParaRPr lang="en-US" sz="2000" b="1" dirty="0">
              <a:solidFill>
                <a:srgbClr val="FFFFFF"/>
              </a:solidFill>
            </a:endParaRPr>
          </a:p>
        </p:txBody>
      </p:sp>
      <p:sp>
        <p:nvSpPr>
          <p:cNvPr id="13" name="Line Callout 1 9"/>
          <p:cNvSpPr/>
          <p:nvPr/>
        </p:nvSpPr>
        <p:spPr bwMode="auto">
          <a:xfrm>
            <a:off x="2086824" y="1745884"/>
            <a:ext cx="1534562" cy="1102866"/>
          </a:xfrm>
          <a:prstGeom prst="borderCallout1">
            <a:avLst>
              <a:gd name="adj1" fmla="val 18750"/>
              <a:gd name="adj2" fmla="val 0"/>
              <a:gd name="adj3" fmla="val 52150"/>
              <a:gd name="adj4" fmla="val -44749"/>
            </a:avLst>
          </a:prstGeom>
          <a:solidFill>
            <a:srgbClr val="009900"/>
          </a:solidFill>
          <a:ln w="19050" cap="flat" cmpd="sng" algn="ctr">
            <a:solidFill>
              <a:srgbClr val="000000"/>
            </a:solidFill>
            <a:prstDash val="solid"/>
            <a:round/>
            <a:headEnd type="none" w="med" len="lg"/>
            <a:tailEnd type="triangle" w="med" len="lg"/>
          </a:ln>
          <a:effectLst/>
          <a:extLst>
            <a:ext uri="{AF507438-7753-43E0-B8FC-AC1667EBCBE1}">
              <a14:hiddenEffects xmlns:a14="http://schemas.microsoft.com/office/drawing/2010/main" xmlns="">
                <a:effectLst>
                  <a:outerShdw blurRad="63500" dist="37357" dir="2700000" rotWithShape="0">
                    <a:scrgbClr r="0" g="0" b="0"/>
                  </a:outerShdw>
                </a:effectLst>
              </a14:hiddenEffects>
            </a:ext>
          </a:extLst>
        </p:spPr>
        <p:txBody>
          <a:bodyPr vert="horz" wrap="square" lIns="88900" tIns="88900" rIns="88900" bIns="88900" numCol="1" rtlCol="0" anchor="ctr" anchorCtr="0" compatLnSpc="1">
            <a:prstTxWarp prst="textNoShape">
              <a:avLst/>
            </a:prstTxWarp>
            <a:spAutoFit/>
          </a:bodyPr>
          <a:lstStyle/>
          <a:p>
            <a:r>
              <a:rPr lang="en-US" sz="2000" b="1" dirty="0" smtClean="0">
                <a:solidFill>
                  <a:srgbClr val="FFFFFF"/>
                </a:solidFill>
              </a:rPr>
              <a:t>Palabra clave mal </a:t>
            </a:r>
            <a:r>
              <a:rPr lang="en-US" sz="2000" b="1" dirty="0" err="1" smtClean="0">
                <a:solidFill>
                  <a:srgbClr val="FFFFFF"/>
                </a:solidFill>
              </a:rPr>
              <a:t>escrita</a:t>
            </a:r>
            <a:endParaRPr lang="en-US" sz="2000" b="1" dirty="0">
              <a:solidFill>
                <a:srgbClr val="FFFFFF"/>
              </a:solidFill>
            </a:endParaRPr>
          </a:p>
        </p:txBody>
      </p:sp>
      <p:sp>
        <p:nvSpPr>
          <p:cNvPr id="14" name="Rectangle 4"/>
          <p:cNvSpPr/>
          <p:nvPr>
            <p:custDataLst>
              <p:tags r:id="rId1"/>
            </p:custDataLst>
          </p:nvPr>
        </p:nvSpPr>
        <p:spPr bwMode="auto">
          <a:xfrm>
            <a:off x="5918200" y="5034280"/>
            <a:ext cx="1081314" cy="259080"/>
          </a:xfrm>
          <a:prstGeom prst="rect">
            <a:avLst/>
          </a:prstGeom>
          <a:solidFill>
            <a:srgbClr val="99CCFF">
              <a:alpha val="50000"/>
            </a:srgbClr>
          </a:solidFill>
          <a:ln w="38100" cap="flat" cmpd="sng" algn="ctr">
            <a:noFill/>
            <a:prstDash val="solid"/>
            <a:round/>
            <a:headEnd type="none" w="med" len="med"/>
            <a:tailEnd type="none" w="med" len="med"/>
          </a:ln>
          <a:effectLst/>
          <a:extLst>
            <a:ext uri="{91240B29-F687-4F45-9708-019B960494DF}">
              <a14:hiddenLine xmlns:a14="http://schemas.microsoft.com/office/drawing/2010/main" xmlns="" w="38100" cap="flat" cmpd="sng" algn="ctr">
                <a:solidFill>
                  <a:srgbClr val="000000"/>
                </a:solidFill>
                <a:prstDash val="solid"/>
                <a:round/>
                <a:headEnd type="none" w="med" len="med"/>
                <a:tailEnd type="none" w="med" len="med"/>
              </a14:hiddenLine>
            </a:ext>
          </a:extLst>
        </p:spPr>
        <p:txBody>
          <a:bodyPr vert="horz" wrap="none" lIns="88900" tIns="88900" rIns="88900" bIns="88900" numCol="1" rtlCol="0" anchor="ctr" anchorCtr="0" compatLnSpc="1">
            <a:prstTxWarp prst="textNoShape">
              <a:avLst/>
            </a:prstTxWarp>
            <a:noAutofit/>
          </a:bodyPr>
          <a:lstStyle/>
          <a:p>
            <a:pPr algn="ctr"/>
            <a:endParaRPr lang="en-US" dirty="0"/>
          </a:p>
        </p:txBody>
      </p:sp>
      <p:sp>
        <p:nvSpPr>
          <p:cNvPr id="15" name="Rectangle 6"/>
          <p:cNvSpPr>
            <a:spLocks noChangeArrowheads="1"/>
          </p:cNvSpPr>
          <p:nvPr>
            <p:custDataLst>
              <p:tags r:id="rId2"/>
            </p:custDataLst>
          </p:nvPr>
        </p:nvSpPr>
        <p:spPr bwMode="auto">
          <a:xfrm>
            <a:off x="730250" y="2178050"/>
            <a:ext cx="635000" cy="284163"/>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
        <p:nvSpPr>
          <p:cNvPr id="16" name="Rectangle 7"/>
          <p:cNvSpPr>
            <a:spLocks noChangeArrowheads="1"/>
          </p:cNvSpPr>
          <p:nvPr>
            <p:custDataLst>
              <p:tags r:id="rId3"/>
            </p:custDataLst>
          </p:nvPr>
        </p:nvSpPr>
        <p:spPr bwMode="auto">
          <a:xfrm>
            <a:off x="5759450" y="4248150"/>
            <a:ext cx="177800" cy="284163"/>
          </a:xfrm>
          <a:prstGeom prst="rect">
            <a:avLst/>
          </a:prstGeom>
          <a:solidFill>
            <a:srgbClr val="99CCFF">
              <a:alpha val="50195"/>
            </a:srgbClr>
          </a:solidFill>
          <a:ln>
            <a:noFill/>
          </a:ln>
          <a:extLst>
            <a:ext uri="{91240B29-F687-4F45-9708-019B960494DF}">
              <a14:hiddenLine xmlns:a14="http://schemas.microsoft.com/office/drawing/2010/main" xmlns="" w="38100">
                <a:solidFill>
                  <a:srgbClr val="000000"/>
                </a:solidFill>
                <a:miter lim="800000"/>
                <a:headEnd type="none" w="med" len="lg"/>
                <a:tailEnd type="none" w="med" len="lg"/>
              </a14:hiddenLine>
            </a:ext>
          </a:extLst>
        </p:spPr>
        <p:txBody>
          <a:bodyPr wrap="none" lIns="88900" tIns="88900" rIns="88900" bIns="88900" anchor="ctr"/>
          <a:lstStyle/>
          <a:p>
            <a:endParaRPr lang="en-US" dirty="0"/>
          </a:p>
        </p:txBody>
      </p:sp>
    </p:spTree>
    <p:extLst>
      <p:ext uri="{BB962C8B-B14F-4D97-AF65-F5344CB8AC3E}">
        <p14:creationId xmlns:p14="http://schemas.microsoft.com/office/powerpoint/2010/main" xmlns="" val="497639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0"/>
            <a:ext cx="8229600" cy="1143000"/>
          </a:xfrm>
          <a:solidFill>
            <a:srgbClr val="FFC000"/>
          </a:solidFill>
        </p:spPr>
        <p:txBody>
          <a:bodyPr>
            <a:normAutofit/>
          </a:bodyPr>
          <a:lstStyle/>
          <a:p>
            <a:r>
              <a:rPr lang="es-ES" dirty="0" smtClean="0"/>
              <a:t>TEMARIO ASIGNATURA</a:t>
            </a:r>
            <a:endParaRPr lang="es-ES" dirty="0"/>
          </a:p>
        </p:txBody>
      </p:sp>
      <p:sp>
        <p:nvSpPr>
          <p:cNvPr id="3" name="2 Marcador de contenido"/>
          <p:cNvSpPr>
            <a:spLocks noGrp="1"/>
          </p:cNvSpPr>
          <p:nvPr>
            <p:ph idx="1"/>
          </p:nvPr>
        </p:nvSpPr>
        <p:spPr>
          <a:xfrm>
            <a:off x="467544" y="1412776"/>
            <a:ext cx="8229600" cy="4525963"/>
          </a:xfrm>
        </p:spPr>
        <p:txBody>
          <a:bodyPr>
            <a:normAutofit/>
          </a:bodyPr>
          <a:lstStyle/>
          <a:p>
            <a:pPr marL="514350" indent="-514350">
              <a:buFont typeface="+mj-lt"/>
              <a:buAutoNum type="arabicPeriod"/>
            </a:pPr>
            <a:r>
              <a:rPr lang="es-ES" dirty="0" smtClean="0"/>
              <a:t>Fundamentos de SAS</a:t>
            </a:r>
          </a:p>
          <a:p>
            <a:pPr marL="514350" indent="-514350">
              <a:buFont typeface="+mj-lt"/>
              <a:buAutoNum type="arabicPeriod"/>
            </a:pPr>
            <a:r>
              <a:rPr lang="es-ES" dirty="0" smtClean="0"/>
              <a:t>Sentencias y Funciones</a:t>
            </a:r>
          </a:p>
          <a:p>
            <a:pPr marL="514350" indent="-514350">
              <a:buFont typeface="+mj-lt"/>
              <a:buAutoNum type="arabicPeriod"/>
            </a:pPr>
            <a:r>
              <a:rPr lang="es-ES" dirty="0" smtClean="0"/>
              <a:t>Procedimientos Básicos </a:t>
            </a:r>
          </a:p>
          <a:p>
            <a:pPr marL="514350" indent="-514350">
              <a:buFont typeface="+mj-lt"/>
              <a:buAutoNum type="arabicPeriod"/>
            </a:pPr>
            <a:r>
              <a:rPr lang="es-ES" dirty="0" smtClean="0"/>
              <a:t>Gráficos </a:t>
            </a:r>
          </a:p>
          <a:p>
            <a:pPr marL="514350" indent="-514350">
              <a:buFont typeface="+mj-lt"/>
              <a:buAutoNum type="arabicPeriod"/>
            </a:pPr>
            <a:r>
              <a:rPr lang="es-ES" dirty="0" smtClean="0"/>
              <a:t>Introducción a algunos modelos avanzados</a:t>
            </a:r>
          </a:p>
          <a:p>
            <a:endParaRPr lang="es-ES" dirty="0"/>
          </a:p>
        </p:txBody>
      </p:sp>
    </p:spTree>
    <p:extLst>
      <p:ext uri="{BB962C8B-B14F-4D97-AF65-F5344CB8AC3E}">
        <p14:creationId xmlns:p14="http://schemas.microsoft.com/office/powerpoint/2010/main" xmlns="" val="8009120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40"/>
            <a:ext cx="8229600" cy="1143000"/>
          </a:xfrm>
          <a:solidFill>
            <a:srgbClr val="92D050"/>
          </a:solidFill>
        </p:spPr>
        <p:txBody>
          <a:bodyPr/>
          <a:lstStyle/>
          <a:p>
            <a:r>
              <a:rPr lang="es-ES" dirty="0" smtClean="0"/>
              <a:t>Errores de Sintaxis</a:t>
            </a:r>
            <a:endParaRPr lang="es-ES" dirty="0"/>
          </a:p>
        </p:txBody>
      </p:sp>
      <p:sp>
        <p:nvSpPr>
          <p:cNvPr id="3" name="Rectangle 3"/>
          <p:cNvSpPr txBox="1">
            <a:spLocks noChangeArrowheads="1"/>
          </p:cNvSpPr>
          <p:nvPr/>
        </p:nvSpPr>
        <p:spPr>
          <a:xfrm>
            <a:off x="685800" y="1071563"/>
            <a:ext cx="7740445" cy="548163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US" dirty="0" err="1" smtClean="0"/>
              <a:t>Cuando</a:t>
            </a:r>
            <a:r>
              <a:rPr lang="en-US" dirty="0" smtClean="0"/>
              <a:t> SAS </a:t>
            </a:r>
            <a:r>
              <a:rPr lang="en-US" dirty="0" err="1" smtClean="0"/>
              <a:t>encuentra</a:t>
            </a:r>
            <a:r>
              <a:rPr lang="en-US" dirty="0" smtClean="0"/>
              <a:t> un error de </a:t>
            </a:r>
            <a:r>
              <a:rPr lang="en-US" dirty="0" err="1" smtClean="0"/>
              <a:t>sintaxis</a:t>
            </a:r>
            <a:r>
              <a:rPr lang="en-US" dirty="0" smtClean="0"/>
              <a:t>, escribe </a:t>
            </a:r>
            <a:r>
              <a:rPr lang="en-US" dirty="0" err="1" smtClean="0"/>
              <a:t>una</a:t>
            </a:r>
            <a:r>
              <a:rPr lang="en-US" dirty="0" smtClean="0"/>
              <a:t> </a:t>
            </a:r>
            <a:r>
              <a:rPr lang="en-US" dirty="0" err="1" smtClean="0"/>
              <a:t>advertencia</a:t>
            </a:r>
            <a:r>
              <a:rPr lang="en-US" dirty="0" smtClean="0"/>
              <a:t> o </a:t>
            </a:r>
            <a:r>
              <a:rPr lang="en-US" dirty="0" err="1" smtClean="0"/>
              <a:t>mensaje</a:t>
            </a:r>
            <a:r>
              <a:rPr lang="en-US" dirty="0" smtClean="0"/>
              <a:t> de error. </a:t>
            </a:r>
          </a:p>
          <a:p>
            <a:pPr marL="0" indent="0"/>
            <a:endParaRPr lang="en-US" dirty="0" smtClean="0"/>
          </a:p>
          <a:p>
            <a:pPr marL="0" indent="0"/>
            <a:endParaRPr lang="en-US" dirty="0" smtClean="0"/>
          </a:p>
          <a:p>
            <a:pPr marL="0" indent="0"/>
            <a:endParaRPr lang="en-US" dirty="0" smtClean="0"/>
          </a:p>
          <a:p>
            <a:pPr marL="0" indent="0"/>
            <a:endParaRPr lang="en-US" dirty="0" smtClean="0"/>
          </a:p>
          <a:p>
            <a:pPr marL="625475"/>
            <a:r>
              <a:rPr lang="en-US" dirty="0" err="1" smtClean="0"/>
              <a:t>Siempre</a:t>
            </a:r>
            <a:r>
              <a:rPr lang="en-US" dirty="0" smtClean="0"/>
              <a:t> hay que </a:t>
            </a:r>
            <a:r>
              <a:rPr lang="en-US" dirty="0" err="1" smtClean="0"/>
              <a:t>chequear</a:t>
            </a:r>
            <a:r>
              <a:rPr lang="en-US" dirty="0" smtClean="0"/>
              <a:t> LOG para </a:t>
            </a:r>
            <a:r>
              <a:rPr lang="en-US" dirty="0" err="1" smtClean="0"/>
              <a:t>estar</a:t>
            </a:r>
            <a:r>
              <a:rPr lang="en-US" dirty="0" smtClean="0"/>
              <a:t> </a:t>
            </a:r>
            <a:r>
              <a:rPr lang="en-US" dirty="0" err="1" smtClean="0"/>
              <a:t>seguro</a:t>
            </a:r>
            <a:r>
              <a:rPr lang="en-US" dirty="0" smtClean="0"/>
              <a:t> de que el </a:t>
            </a:r>
            <a:r>
              <a:rPr lang="en-US" dirty="0" err="1" smtClean="0"/>
              <a:t>programa</a:t>
            </a:r>
            <a:r>
              <a:rPr lang="en-US" dirty="0" smtClean="0"/>
              <a:t> </a:t>
            </a:r>
            <a:r>
              <a:rPr lang="en-US" dirty="0" err="1" smtClean="0"/>
              <a:t>corre</a:t>
            </a:r>
            <a:r>
              <a:rPr lang="en-US" dirty="0" smtClean="0"/>
              <a:t> </a:t>
            </a:r>
            <a:r>
              <a:rPr lang="en-US" dirty="0" err="1" smtClean="0"/>
              <a:t>satisfactoriamente</a:t>
            </a:r>
            <a:r>
              <a:rPr lang="en-US" dirty="0" smtClean="0"/>
              <a:t>, </a:t>
            </a:r>
            <a:r>
              <a:rPr lang="en-US" dirty="0" err="1" smtClean="0"/>
              <a:t>incluso</a:t>
            </a:r>
            <a:r>
              <a:rPr lang="en-US" dirty="0" smtClean="0"/>
              <a:t> </a:t>
            </a:r>
            <a:r>
              <a:rPr lang="en-US" dirty="0" err="1" smtClean="0"/>
              <a:t>cuando</a:t>
            </a:r>
            <a:r>
              <a:rPr lang="en-US" dirty="0" smtClean="0"/>
              <a:t> se </a:t>
            </a:r>
            <a:r>
              <a:rPr lang="en-US" dirty="0" err="1" smtClean="0"/>
              <a:t>haya</a:t>
            </a:r>
            <a:r>
              <a:rPr lang="en-US" dirty="0" smtClean="0"/>
              <a:t> </a:t>
            </a:r>
            <a:r>
              <a:rPr lang="en-US" dirty="0" err="1" smtClean="0"/>
              <a:t>generado</a:t>
            </a:r>
            <a:r>
              <a:rPr lang="en-US" dirty="0" smtClean="0"/>
              <a:t> </a:t>
            </a:r>
            <a:r>
              <a:rPr lang="en-US" dirty="0" err="1" smtClean="0"/>
              <a:t>una</a:t>
            </a:r>
            <a:r>
              <a:rPr lang="en-US" dirty="0" smtClean="0"/>
              <a:t> </a:t>
            </a:r>
            <a:r>
              <a:rPr lang="en-US" dirty="0" err="1" smtClean="0"/>
              <a:t>salida</a:t>
            </a:r>
            <a:r>
              <a:rPr lang="en-US" dirty="0" smtClean="0"/>
              <a:t>. </a:t>
            </a:r>
          </a:p>
        </p:txBody>
      </p:sp>
      <p:sp>
        <p:nvSpPr>
          <p:cNvPr id="4" name="Rectangle 9"/>
          <p:cNvSpPr/>
          <p:nvPr/>
        </p:nvSpPr>
        <p:spPr>
          <a:xfrm>
            <a:off x="501315" y="2057400"/>
            <a:ext cx="8138160" cy="425758"/>
          </a:xfrm>
          <a:prstGeom prst="rect">
            <a:avLst/>
          </a:prstGeom>
          <a:solidFill>
            <a:srgbClr val="FFFFFF"/>
          </a:solidFill>
          <a:ln w="38100" cmpd="sng">
            <a:solidFill>
              <a:schemeClr val="tx2"/>
            </a:solidFill>
          </a:ln>
        </p:spPr>
        <p:txBody>
          <a:bodyPr wrap="square" lIns="88900" tIns="88900" rIns="88900" bIns="88900">
            <a:spAutoFit/>
          </a:bodyPr>
          <a:lstStyle/>
          <a:p>
            <a:r>
              <a:rPr lang="en-US" sz="1600" b="1" dirty="0">
                <a:solidFill>
                  <a:srgbClr val="009600"/>
                </a:solidFill>
                <a:latin typeface="SAS Monospace" panose="020B0609020202020204" pitchFamily="49" charset="0"/>
              </a:rPr>
              <a:t>WARNING 14-169: Assuming the symbol DATA was misspelled as </a:t>
            </a:r>
            <a:r>
              <a:rPr lang="en-US" sz="1600" b="1" dirty="0" err="1">
                <a:solidFill>
                  <a:srgbClr val="009600"/>
                </a:solidFill>
                <a:latin typeface="SAS Monospace" panose="020B0609020202020204" pitchFamily="49" charset="0"/>
              </a:rPr>
              <a:t>daat</a:t>
            </a:r>
            <a:r>
              <a:rPr lang="en-US" sz="1600" b="1" dirty="0">
                <a:solidFill>
                  <a:srgbClr val="009600"/>
                </a:solidFill>
                <a:latin typeface="SAS Monospace" panose="020B0609020202020204" pitchFamily="49" charset="0"/>
              </a:rPr>
              <a:t>.</a:t>
            </a:r>
          </a:p>
        </p:txBody>
      </p:sp>
      <p:sp>
        <p:nvSpPr>
          <p:cNvPr id="5" name="Rectangle 11"/>
          <p:cNvSpPr>
            <a:spLocks noChangeArrowheads="1"/>
          </p:cNvSpPr>
          <p:nvPr/>
        </p:nvSpPr>
        <p:spPr bwMode="auto">
          <a:xfrm>
            <a:off x="501315" y="2835815"/>
            <a:ext cx="8138160" cy="1656864"/>
          </a:xfrm>
          <a:prstGeom prst="rect">
            <a:avLst/>
          </a:prstGeom>
          <a:solidFill>
            <a:srgbClr val="FFFFFF"/>
          </a:solidFill>
          <a:ln w="38100" cmpd="sng">
            <a:solidFill>
              <a:schemeClr val="tx2"/>
            </a:solidFill>
            <a:miter lim="800000"/>
            <a:headEnd type="none" w="med" len="lg"/>
            <a:tailEnd type="none" w="med" len="lg"/>
          </a:ln>
        </p:spPr>
        <p:txBody>
          <a:bodyPr wrap="square" lIns="88900" tIns="88900" rIns="0" bIns="88900">
            <a:spAutoFit/>
          </a:bodyPr>
          <a:lstStyle/>
          <a:p>
            <a:r>
              <a:rPr lang="en-US" sz="1600" b="1" dirty="0">
                <a:solidFill>
                  <a:srgbClr val="FF0000"/>
                </a:solidFill>
                <a:latin typeface="SAS Monospace" panose="020B0609020202020204" pitchFamily="49" charset="0"/>
              </a:rPr>
              <a:t>ERROR 22-322: Syntax error, expecting one of the following: ;, (, </a:t>
            </a:r>
            <a:endParaRPr lang="en-US" sz="1600" b="1" dirty="0" smtClean="0">
              <a:solidFill>
                <a:srgbClr val="FF0000"/>
              </a:solidFill>
              <a:latin typeface="SAS Monospace" panose="020B0609020202020204" pitchFamily="49" charset="0"/>
            </a:endParaRPr>
          </a:p>
          <a:p>
            <a:r>
              <a:rPr lang="en-US" sz="1600" b="1" dirty="0">
                <a:solidFill>
                  <a:srgbClr val="FF0000"/>
                </a:solidFill>
                <a:latin typeface="SAS Monospace" panose="020B0609020202020204" pitchFamily="49" charset="0"/>
              </a:rPr>
              <a:t> </a:t>
            </a:r>
            <a:r>
              <a:rPr lang="en-US" sz="1600" b="1" dirty="0" smtClean="0">
                <a:solidFill>
                  <a:srgbClr val="FF0000"/>
                </a:solidFill>
                <a:latin typeface="SAS Monospace" panose="020B0609020202020204" pitchFamily="49" charset="0"/>
              </a:rPr>
              <a:t>             BLANKLINE</a:t>
            </a:r>
            <a:r>
              <a:rPr lang="en-US" sz="1600" b="1" dirty="0">
                <a:solidFill>
                  <a:srgbClr val="FF0000"/>
                </a:solidFill>
                <a:latin typeface="SAS Monospace" panose="020B0609020202020204" pitchFamily="49" charset="0"/>
              </a:rPr>
              <a:t>, CONTENTS, DATA, DOUBLE</a:t>
            </a:r>
            <a:r>
              <a:rPr lang="en-US" sz="1600" b="1" dirty="0" smtClean="0">
                <a:solidFill>
                  <a:srgbClr val="FF0000"/>
                </a:solidFill>
                <a:latin typeface="SAS Monospace" panose="020B0609020202020204" pitchFamily="49" charset="0"/>
              </a:rPr>
              <a:t>, GRANDTOTAL_LABEL</a:t>
            </a:r>
            <a:r>
              <a:rPr lang="en-US" sz="1600" b="1" dirty="0">
                <a:solidFill>
                  <a:srgbClr val="FF0000"/>
                </a:solidFill>
                <a:latin typeface="SAS Monospace" panose="020B0609020202020204" pitchFamily="49" charset="0"/>
              </a:rPr>
              <a:t>, </a:t>
            </a:r>
            <a:endParaRPr lang="en-US" sz="1600" b="1" dirty="0" smtClean="0">
              <a:solidFill>
                <a:srgbClr val="FF0000"/>
              </a:solidFill>
              <a:latin typeface="SAS Monospace" panose="020B0609020202020204" pitchFamily="49" charset="0"/>
            </a:endParaRPr>
          </a:p>
          <a:p>
            <a:r>
              <a:rPr lang="en-US" sz="1600" b="1" dirty="0">
                <a:solidFill>
                  <a:srgbClr val="FF0000"/>
                </a:solidFill>
                <a:latin typeface="SAS Monospace" panose="020B0609020202020204" pitchFamily="49" charset="0"/>
              </a:rPr>
              <a:t> </a:t>
            </a:r>
            <a:r>
              <a:rPr lang="en-US" sz="1600" b="1" dirty="0" smtClean="0">
                <a:solidFill>
                  <a:srgbClr val="FF0000"/>
                </a:solidFill>
                <a:latin typeface="SAS Monospace" panose="020B0609020202020204" pitchFamily="49" charset="0"/>
              </a:rPr>
              <a:t>             GRANDTOT_LABEL</a:t>
            </a:r>
            <a:r>
              <a:rPr lang="en-US" sz="1600" b="1" dirty="0">
                <a:solidFill>
                  <a:srgbClr val="FF0000"/>
                </a:solidFill>
                <a:latin typeface="SAS Monospace" panose="020B0609020202020204" pitchFamily="49" charset="0"/>
              </a:rPr>
              <a:t>, GRAND_LABEL, GTOTAL_LABEL, </a:t>
            </a:r>
            <a:endParaRPr lang="en-US" sz="1600" b="1" dirty="0" smtClean="0">
              <a:solidFill>
                <a:srgbClr val="FF0000"/>
              </a:solidFill>
              <a:latin typeface="SAS Monospace" panose="020B0609020202020204" pitchFamily="49" charset="0"/>
            </a:endParaRPr>
          </a:p>
          <a:p>
            <a:r>
              <a:rPr lang="en-US" sz="1600" b="1" dirty="0">
                <a:solidFill>
                  <a:srgbClr val="FF0000"/>
                </a:solidFill>
                <a:latin typeface="SAS Monospace" panose="020B0609020202020204" pitchFamily="49" charset="0"/>
              </a:rPr>
              <a:t> </a:t>
            </a:r>
            <a:r>
              <a:rPr lang="en-US" sz="1600" b="1" dirty="0" smtClean="0">
                <a:solidFill>
                  <a:srgbClr val="FF0000"/>
                </a:solidFill>
                <a:latin typeface="SAS Monospace" panose="020B0609020202020204" pitchFamily="49" charset="0"/>
              </a:rPr>
              <a:t>             GTOT_LABEL</a:t>
            </a:r>
            <a:r>
              <a:rPr lang="en-US" sz="1600" b="1" dirty="0">
                <a:solidFill>
                  <a:srgbClr val="FF0000"/>
                </a:solidFill>
                <a:latin typeface="SAS Monospace" panose="020B0609020202020204" pitchFamily="49" charset="0"/>
              </a:rPr>
              <a:t>, HEADING</a:t>
            </a:r>
            <a:r>
              <a:rPr lang="en-US" sz="1600" b="1" dirty="0" smtClean="0">
                <a:solidFill>
                  <a:srgbClr val="FF0000"/>
                </a:solidFill>
                <a:latin typeface="SAS Monospace" panose="020B0609020202020204" pitchFamily="49" charset="0"/>
              </a:rPr>
              <a:t>, LABEL</a:t>
            </a:r>
            <a:r>
              <a:rPr lang="en-US" sz="1600" b="1" dirty="0">
                <a:solidFill>
                  <a:srgbClr val="FF0000"/>
                </a:solidFill>
                <a:latin typeface="SAS Monospace" panose="020B0609020202020204" pitchFamily="49" charset="0"/>
              </a:rPr>
              <a:t>, N, NOOBS, NOSUMLABEL, </a:t>
            </a:r>
            <a:endParaRPr lang="en-US" sz="1600" b="1" dirty="0" smtClean="0">
              <a:solidFill>
                <a:srgbClr val="FF0000"/>
              </a:solidFill>
              <a:latin typeface="SAS Monospace" panose="020B0609020202020204" pitchFamily="49" charset="0"/>
            </a:endParaRPr>
          </a:p>
          <a:p>
            <a:r>
              <a:rPr lang="en-US" sz="1600" b="1" dirty="0">
                <a:solidFill>
                  <a:srgbClr val="FF0000"/>
                </a:solidFill>
                <a:latin typeface="SAS Monospace" panose="020B0609020202020204" pitchFamily="49" charset="0"/>
              </a:rPr>
              <a:t> </a:t>
            </a:r>
            <a:r>
              <a:rPr lang="en-US" sz="1600" b="1" dirty="0" smtClean="0">
                <a:solidFill>
                  <a:srgbClr val="FF0000"/>
                </a:solidFill>
                <a:latin typeface="SAS Monospace" panose="020B0609020202020204" pitchFamily="49" charset="0"/>
              </a:rPr>
              <a:t>             OBS</a:t>
            </a:r>
            <a:r>
              <a:rPr lang="en-US" sz="1600" b="1" dirty="0">
                <a:solidFill>
                  <a:srgbClr val="FF0000"/>
                </a:solidFill>
                <a:latin typeface="SAS Monospace" panose="020B0609020202020204" pitchFamily="49" charset="0"/>
              </a:rPr>
              <a:t>, ROUND, ROWS, SPLIT, STYLE, SUMLABEL, UNIFORM, </a:t>
            </a:r>
            <a:endParaRPr lang="en-US" sz="1600" b="1" dirty="0" smtClean="0">
              <a:solidFill>
                <a:srgbClr val="FF0000"/>
              </a:solidFill>
              <a:latin typeface="SAS Monospace" panose="020B0609020202020204" pitchFamily="49" charset="0"/>
            </a:endParaRPr>
          </a:p>
          <a:p>
            <a:r>
              <a:rPr lang="en-US" sz="1600" b="1" dirty="0">
                <a:solidFill>
                  <a:srgbClr val="FF0000"/>
                </a:solidFill>
                <a:latin typeface="SAS Monospace" panose="020B0609020202020204" pitchFamily="49" charset="0"/>
              </a:rPr>
              <a:t> </a:t>
            </a:r>
            <a:r>
              <a:rPr lang="en-US" sz="1600" b="1" dirty="0" smtClean="0">
                <a:solidFill>
                  <a:srgbClr val="FF0000"/>
                </a:solidFill>
                <a:latin typeface="SAS Monospace" panose="020B0609020202020204" pitchFamily="49" charset="0"/>
              </a:rPr>
              <a:t>             WIDTH</a:t>
            </a:r>
            <a:r>
              <a:rPr lang="en-US" sz="1600" b="1" dirty="0">
                <a:solidFill>
                  <a:srgbClr val="FF0000"/>
                </a:solidFill>
                <a:latin typeface="SAS Monospace" panose="020B0609020202020204" pitchFamily="49" charset="0"/>
              </a:rPr>
              <a:t>.</a:t>
            </a:r>
          </a:p>
        </p:txBody>
      </p:sp>
      <p:pic>
        <p:nvPicPr>
          <p:cNvPr id="6" name="Picture 3"/>
          <p:cNvPicPr>
            <a:picLocks/>
          </p:cNvPicPr>
          <p:nvPr/>
        </p:nvPicPr>
        <p:blipFill>
          <a:blip r:embed="rId2" cstate="print">
            <a:extLst>
              <a:ext uri="{28A0092B-C50C-407E-A947-70E740481C1C}">
                <a14:useLocalDpi xmlns:a14="http://schemas.microsoft.com/office/drawing/2010/main" xmlns="" val="0"/>
              </a:ext>
            </a:extLst>
          </a:blip>
          <a:stretch>
            <a:fillRect/>
          </a:stretch>
        </p:blipFill>
        <p:spPr>
          <a:xfrm>
            <a:off x="877447" y="4498331"/>
            <a:ext cx="503174" cy="503174"/>
          </a:xfrm>
          <a:prstGeom prst="rect">
            <a:avLst/>
          </a:prstGeom>
        </p:spPr>
      </p:pic>
    </p:spTree>
    <p:extLst>
      <p:ext uri="{BB962C8B-B14F-4D97-AF65-F5344CB8AC3E}">
        <p14:creationId xmlns:p14="http://schemas.microsoft.com/office/powerpoint/2010/main" xmlns="" val="18152770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chemeClr val="accent4">
              <a:lumMod val="40000"/>
              <a:lumOff val="60000"/>
            </a:schemeClr>
          </a:solidFill>
        </p:spPr>
        <p:txBody>
          <a:bodyPr/>
          <a:lstStyle/>
          <a:p>
            <a:r>
              <a:rPr lang="es-ES" dirty="0" smtClean="0"/>
              <a:t>Introducción de datos</a:t>
            </a:r>
            <a:endParaRPr lang="es-ES" dirty="0"/>
          </a:p>
        </p:txBody>
      </p:sp>
      <p:sp>
        <p:nvSpPr>
          <p:cNvPr id="3" name="2 CuadroTexto"/>
          <p:cNvSpPr txBox="1"/>
          <p:nvPr/>
        </p:nvSpPr>
        <p:spPr>
          <a:xfrm>
            <a:off x="611560" y="1340768"/>
            <a:ext cx="8064896" cy="1323439"/>
          </a:xfrm>
          <a:prstGeom prst="rect">
            <a:avLst/>
          </a:prstGeom>
          <a:noFill/>
        </p:spPr>
        <p:txBody>
          <a:bodyPr wrap="square" rtlCol="0">
            <a:spAutoFit/>
          </a:bodyPr>
          <a:lstStyle/>
          <a:p>
            <a:r>
              <a:rPr lang="es-ES_tradnl" dirty="0" smtClean="0"/>
              <a:t> </a:t>
            </a:r>
            <a:r>
              <a:rPr lang="es-ES_tradnl" sz="2400" dirty="0" smtClean="0"/>
              <a:t>Para poder introducir datos desde un fichero  externo  al  SAS,  se necesitan estas sentencias  (relativas al paso data):</a:t>
            </a:r>
          </a:p>
          <a:p>
            <a:r>
              <a:rPr lang="es-ES_tradnl" sz="3200" b="1" dirty="0" smtClean="0">
                <a:solidFill>
                  <a:srgbClr val="0070C0"/>
                </a:solidFill>
              </a:rPr>
              <a:t>         DATA      INFILE      INPUT       CARDS     </a:t>
            </a:r>
            <a:endParaRPr lang="es-ES" sz="3200" b="1" dirty="0">
              <a:solidFill>
                <a:srgbClr val="0070C0"/>
              </a:solidFill>
            </a:endParaRPr>
          </a:p>
        </p:txBody>
      </p:sp>
      <p:sp>
        <p:nvSpPr>
          <p:cNvPr id="4" name="3 CuadroTexto"/>
          <p:cNvSpPr txBox="1"/>
          <p:nvPr/>
        </p:nvSpPr>
        <p:spPr>
          <a:xfrm>
            <a:off x="755576" y="2636912"/>
            <a:ext cx="7128792" cy="1538883"/>
          </a:xfrm>
          <a:prstGeom prst="rect">
            <a:avLst/>
          </a:prstGeom>
          <a:noFill/>
        </p:spPr>
        <p:txBody>
          <a:bodyPr wrap="square" rtlCol="0">
            <a:spAutoFit/>
          </a:bodyPr>
          <a:lstStyle/>
          <a:p>
            <a:r>
              <a:rPr lang="es-ES_tradnl" dirty="0" smtClean="0"/>
              <a:t>La sentencia </a:t>
            </a:r>
            <a:r>
              <a:rPr lang="es-ES_tradnl" b="1" dirty="0" smtClean="0"/>
              <a:t>DATA  </a:t>
            </a:r>
            <a:r>
              <a:rPr lang="es-ES_tradnl" sz="2000" dirty="0" smtClean="0"/>
              <a:t>Comienza con la palabra llave  DATA  y  a continuación se  nombra  al conjunto (s) de datos que se va a crear</a:t>
            </a:r>
          </a:p>
          <a:p>
            <a:endParaRPr lang="es-ES_tradnl" dirty="0" smtClean="0"/>
          </a:p>
          <a:p>
            <a:r>
              <a:rPr lang="es-ES_tradnl" dirty="0" smtClean="0"/>
              <a:t>Señala el comienzo de un nuevo bloque data en el programa SAS. </a:t>
            </a:r>
            <a:endParaRPr lang="es-ES" dirty="0" smtClean="0"/>
          </a:p>
          <a:p>
            <a:endParaRPr lang="es-ES" dirty="0"/>
          </a:p>
        </p:txBody>
      </p:sp>
      <p:sp>
        <p:nvSpPr>
          <p:cNvPr id="5" name="4 CuadroTexto"/>
          <p:cNvSpPr txBox="1"/>
          <p:nvPr/>
        </p:nvSpPr>
        <p:spPr>
          <a:xfrm>
            <a:off x="726959" y="3933056"/>
            <a:ext cx="6048672" cy="1877437"/>
          </a:xfrm>
          <a:prstGeom prst="rect">
            <a:avLst/>
          </a:prstGeom>
          <a:noFill/>
        </p:spPr>
        <p:txBody>
          <a:bodyPr wrap="square" rtlCol="0">
            <a:spAutoFit/>
          </a:bodyPr>
          <a:lstStyle/>
          <a:p>
            <a:r>
              <a:rPr lang="es-ES" dirty="0" smtClean="0"/>
              <a:t>ejemplos: </a:t>
            </a:r>
          </a:p>
          <a:p>
            <a:endParaRPr lang="es-ES" dirty="0" smtClean="0"/>
          </a:p>
          <a:p>
            <a:r>
              <a:rPr lang="es-ES" sz="2000" b="1" dirty="0" smtClean="0">
                <a:solidFill>
                  <a:srgbClr val="FF0000"/>
                </a:solidFill>
              </a:rPr>
              <a:t>Data legumbres; </a:t>
            </a:r>
          </a:p>
          <a:p>
            <a:r>
              <a:rPr lang="es-ES" sz="2000" b="1" dirty="0" smtClean="0">
                <a:solidFill>
                  <a:srgbClr val="FF0000"/>
                </a:solidFill>
              </a:rPr>
              <a:t>Data </a:t>
            </a:r>
            <a:r>
              <a:rPr lang="es-ES" sz="2000" b="1" dirty="0" err="1" smtClean="0">
                <a:solidFill>
                  <a:srgbClr val="FF0000"/>
                </a:solidFill>
              </a:rPr>
              <a:t>a.legumbres</a:t>
            </a:r>
            <a:r>
              <a:rPr lang="es-ES" sz="2000" b="1" dirty="0" smtClean="0">
                <a:solidFill>
                  <a:srgbClr val="FF0000"/>
                </a:solidFill>
              </a:rPr>
              <a:t>; </a:t>
            </a:r>
          </a:p>
          <a:p>
            <a:r>
              <a:rPr lang="es-ES" sz="2000" b="1" dirty="0" smtClean="0">
                <a:solidFill>
                  <a:srgbClr val="FF0000"/>
                </a:solidFill>
              </a:rPr>
              <a:t>Data  legumbres carnes; </a:t>
            </a:r>
          </a:p>
          <a:p>
            <a:r>
              <a:rPr lang="es-ES" sz="2000" b="1" dirty="0" smtClean="0">
                <a:solidFill>
                  <a:srgbClr val="FF0000"/>
                </a:solidFill>
              </a:rPr>
              <a:t>Data _</a:t>
            </a:r>
            <a:r>
              <a:rPr lang="es-ES" sz="2000" b="1" dirty="0" err="1" smtClean="0">
                <a:solidFill>
                  <a:srgbClr val="FF0000"/>
                </a:solidFill>
              </a:rPr>
              <a:t>null</a:t>
            </a:r>
            <a:r>
              <a:rPr lang="es-ES" sz="2000" b="1" dirty="0" smtClean="0">
                <a:solidFill>
                  <a:srgbClr val="FF0000"/>
                </a:solidFill>
              </a:rPr>
              <a:t>_; </a:t>
            </a:r>
            <a:endParaRPr lang="es-ES"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4">
              <a:lumMod val="40000"/>
              <a:lumOff val="60000"/>
            </a:schemeClr>
          </a:solidFill>
        </p:spPr>
        <p:txBody>
          <a:bodyPr/>
          <a:lstStyle/>
          <a:p>
            <a:r>
              <a:rPr lang="es-ES" dirty="0" smtClean="0"/>
              <a:t>Introducción de datos</a:t>
            </a:r>
            <a:endParaRPr lang="es-ES" dirty="0"/>
          </a:p>
        </p:txBody>
      </p:sp>
      <p:sp>
        <p:nvSpPr>
          <p:cNvPr id="4" name="3 CuadroTexto"/>
          <p:cNvSpPr txBox="1"/>
          <p:nvPr/>
        </p:nvSpPr>
        <p:spPr>
          <a:xfrm>
            <a:off x="683568" y="1484784"/>
            <a:ext cx="7776864" cy="4616648"/>
          </a:xfrm>
          <a:prstGeom prst="rect">
            <a:avLst/>
          </a:prstGeom>
          <a:noFill/>
        </p:spPr>
        <p:txBody>
          <a:bodyPr wrap="square" rtlCol="0">
            <a:spAutoFit/>
          </a:bodyPr>
          <a:lstStyle/>
          <a:p>
            <a:r>
              <a:rPr lang="es-ES_tradnl" dirty="0" smtClean="0"/>
              <a:t> </a:t>
            </a:r>
            <a:r>
              <a:rPr lang="es-ES_tradnl" sz="2400" dirty="0" smtClean="0"/>
              <a:t>La sentencia </a:t>
            </a:r>
            <a:r>
              <a:rPr lang="es-ES_tradnl" sz="2400" b="1" dirty="0" smtClean="0"/>
              <a:t>INFILE </a:t>
            </a:r>
            <a:r>
              <a:rPr lang="es-ES_tradnl" sz="2400" dirty="0" smtClean="0"/>
              <a:t>indica dónde ha de ser extraída la información.  Puede tener dos formas: </a:t>
            </a:r>
          </a:p>
          <a:p>
            <a:endParaRPr lang="es-ES_tradnl" sz="2400" dirty="0" smtClean="0"/>
          </a:p>
          <a:p>
            <a:pPr>
              <a:buFont typeface="Arial" pitchFamily="34" charset="0"/>
              <a:buChar char="•"/>
            </a:pPr>
            <a:r>
              <a:rPr lang="es-ES_tradnl" sz="2400" dirty="0" smtClean="0"/>
              <a:t> Indicando  el disco y directorio donde se encuentra el fichero de datos a leer </a:t>
            </a:r>
          </a:p>
          <a:p>
            <a:pPr>
              <a:buFont typeface="Arial" pitchFamily="34" charset="0"/>
              <a:buChar char="•"/>
            </a:pPr>
            <a:endParaRPr lang="es-ES_tradnl" dirty="0" smtClean="0"/>
          </a:p>
          <a:p>
            <a:r>
              <a:rPr lang="es-ES_tradnl" sz="2400" i="1" dirty="0" err="1">
                <a:solidFill>
                  <a:srgbClr val="FF0000"/>
                </a:solidFill>
              </a:rPr>
              <a:t>Infile</a:t>
            </a:r>
            <a:r>
              <a:rPr lang="es-ES_tradnl" sz="2400" i="1" dirty="0">
                <a:solidFill>
                  <a:srgbClr val="FF0000"/>
                </a:solidFill>
              </a:rPr>
              <a:t>  '</a:t>
            </a:r>
            <a:r>
              <a:rPr lang="es-ES_tradnl" sz="2400" dirty="0">
                <a:solidFill>
                  <a:srgbClr val="FF0000"/>
                </a:solidFill>
              </a:rPr>
              <a:t>c:\</a:t>
            </a:r>
            <a:r>
              <a:rPr lang="es-ES_tradnl" sz="2400" i="1" dirty="0">
                <a:solidFill>
                  <a:srgbClr val="FF0000"/>
                </a:solidFill>
              </a:rPr>
              <a:t>ejemplo</a:t>
            </a:r>
            <a:r>
              <a:rPr lang="es-ES_tradnl" sz="2400" dirty="0">
                <a:solidFill>
                  <a:srgbClr val="FF0000"/>
                </a:solidFill>
              </a:rPr>
              <a:t>\</a:t>
            </a:r>
            <a:r>
              <a:rPr lang="es-ES_tradnl" sz="2400" i="1" dirty="0">
                <a:solidFill>
                  <a:srgbClr val="FF0000"/>
                </a:solidFill>
              </a:rPr>
              <a:t>mydato.dat';</a:t>
            </a:r>
          </a:p>
          <a:p>
            <a:pPr>
              <a:buFont typeface="Arial" pitchFamily="34" charset="0"/>
              <a:buChar char="•"/>
            </a:pPr>
            <a:endParaRPr lang="es-ES_tradnl" dirty="0" smtClean="0"/>
          </a:p>
          <a:p>
            <a:pPr>
              <a:buFont typeface="Arial" pitchFamily="34" charset="0"/>
              <a:buChar char="•"/>
            </a:pPr>
            <a:r>
              <a:rPr lang="es-ES_tradnl" sz="2400" dirty="0" smtClean="0"/>
              <a:t>Indicando la sentencia </a:t>
            </a:r>
            <a:r>
              <a:rPr lang="es-ES_tradnl" sz="2400" dirty="0" err="1" smtClean="0"/>
              <a:t>cards</a:t>
            </a:r>
            <a:r>
              <a:rPr lang="es-ES_tradnl" sz="2400" dirty="0" smtClean="0"/>
              <a:t> (o </a:t>
            </a:r>
            <a:r>
              <a:rPr lang="es-ES_tradnl" sz="2400" dirty="0" err="1" smtClean="0"/>
              <a:t>datalines</a:t>
            </a:r>
            <a:r>
              <a:rPr lang="es-ES_tradnl" sz="2400" dirty="0" smtClean="0"/>
              <a:t>) a continuación de la palabra llave. Muy útil para poder incluir opciones. </a:t>
            </a:r>
            <a:endParaRPr lang="es-ES_tradnl" sz="2400" i="1" dirty="0" smtClean="0"/>
          </a:p>
          <a:p>
            <a:endParaRPr lang="es-ES_tradnl" i="1" dirty="0" smtClean="0"/>
          </a:p>
          <a:p>
            <a:r>
              <a:rPr lang="es-ES_tradnl" sz="2400" i="1" dirty="0" err="1" smtClean="0">
                <a:solidFill>
                  <a:srgbClr val="FF0000"/>
                </a:solidFill>
              </a:rPr>
              <a:t>Infile</a:t>
            </a:r>
            <a:r>
              <a:rPr lang="es-ES_tradnl" sz="2400" i="1" dirty="0" smtClean="0">
                <a:solidFill>
                  <a:srgbClr val="FF0000"/>
                </a:solidFill>
              </a:rPr>
              <a:t> </a:t>
            </a:r>
            <a:r>
              <a:rPr lang="es-ES_tradnl" sz="2400" i="1" dirty="0" err="1" smtClean="0">
                <a:solidFill>
                  <a:srgbClr val="FF0000"/>
                </a:solidFill>
              </a:rPr>
              <a:t>cards</a:t>
            </a:r>
            <a:r>
              <a:rPr lang="es-ES_tradnl" sz="2400" i="1" dirty="0" smtClean="0">
                <a:solidFill>
                  <a:srgbClr val="FF0000"/>
                </a:solidFill>
              </a:rPr>
              <a:t>; </a:t>
            </a:r>
          </a:p>
          <a:p>
            <a:r>
              <a:rPr lang="es-ES_tradnl" sz="2400" i="1" dirty="0" err="1" smtClean="0">
                <a:solidFill>
                  <a:srgbClr val="FF0000"/>
                </a:solidFill>
              </a:rPr>
              <a:t>Infile</a:t>
            </a:r>
            <a:r>
              <a:rPr lang="es-ES_tradnl" sz="2400" i="1" dirty="0" smtClean="0">
                <a:solidFill>
                  <a:srgbClr val="FF0000"/>
                </a:solidFill>
              </a:rPr>
              <a:t> </a:t>
            </a:r>
            <a:r>
              <a:rPr lang="es-ES_tradnl" sz="2400" i="1" dirty="0" err="1" smtClean="0">
                <a:solidFill>
                  <a:srgbClr val="FF0000"/>
                </a:solidFill>
              </a:rPr>
              <a:t>datalines</a:t>
            </a:r>
            <a:r>
              <a:rPr lang="es-ES_tradnl" sz="2400" i="1" dirty="0" smtClean="0">
                <a:solidFill>
                  <a:srgbClr val="FF0000"/>
                </a:solidFill>
              </a:rPr>
              <a:t>; </a:t>
            </a:r>
            <a:endParaRPr lang="es-E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864096"/>
          </a:xfrm>
          <a:solidFill>
            <a:schemeClr val="accent4">
              <a:lumMod val="40000"/>
              <a:lumOff val="60000"/>
            </a:schemeClr>
          </a:solidFill>
        </p:spPr>
        <p:txBody>
          <a:bodyPr/>
          <a:lstStyle/>
          <a:p>
            <a:r>
              <a:rPr lang="es-ES" dirty="0" smtClean="0"/>
              <a:t>Introducción de datos</a:t>
            </a:r>
            <a:endParaRPr lang="es-ES" dirty="0"/>
          </a:p>
        </p:txBody>
      </p:sp>
      <p:sp>
        <p:nvSpPr>
          <p:cNvPr id="3" name="2 CuadroTexto"/>
          <p:cNvSpPr txBox="1"/>
          <p:nvPr/>
        </p:nvSpPr>
        <p:spPr>
          <a:xfrm>
            <a:off x="395536" y="1268760"/>
            <a:ext cx="7704856" cy="3785652"/>
          </a:xfrm>
          <a:prstGeom prst="rect">
            <a:avLst/>
          </a:prstGeom>
          <a:noFill/>
        </p:spPr>
        <p:txBody>
          <a:bodyPr wrap="square" rtlCol="0">
            <a:spAutoFit/>
          </a:bodyPr>
          <a:lstStyle/>
          <a:p>
            <a:r>
              <a:rPr lang="es-ES_tradnl" sz="2400" dirty="0" smtClean="0"/>
              <a:t>Sentencia </a:t>
            </a:r>
            <a:r>
              <a:rPr lang="es-ES_tradnl" sz="2400" b="1" dirty="0" smtClean="0"/>
              <a:t>INPUT </a:t>
            </a:r>
            <a:r>
              <a:rPr lang="es-ES_tradnl" sz="2400" dirty="0" smtClean="0"/>
              <a:t>describe como se leen los datos,</a:t>
            </a:r>
          </a:p>
          <a:p>
            <a:pPr marL="342900" indent="-342900">
              <a:buFont typeface="Arial" panose="020B0604020202020204" pitchFamily="34" charset="0"/>
              <a:buChar char="•"/>
            </a:pPr>
            <a:r>
              <a:rPr lang="es-ES_tradnl" sz="2400" dirty="0" smtClean="0"/>
              <a:t>Indica las variables a leer del fichero y las posiciones  que  estas ocupan en el mismo.  </a:t>
            </a:r>
          </a:p>
          <a:p>
            <a:pPr marL="342900" indent="-342900">
              <a:buFont typeface="Arial" panose="020B0604020202020204" pitchFamily="34" charset="0"/>
              <a:buChar char="•"/>
            </a:pPr>
            <a:r>
              <a:rPr lang="es-ES_tradnl" sz="2400" dirty="0" smtClean="0"/>
              <a:t>Debe ir después de la sentencia INFILE (si esta existe) .</a:t>
            </a:r>
          </a:p>
          <a:p>
            <a:endParaRPr lang="es-ES" dirty="0" smtClean="0"/>
          </a:p>
          <a:p>
            <a:r>
              <a:rPr lang="es-ES_tradnl" sz="2400" i="1" dirty="0" smtClean="0">
                <a:solidFill>
                  <a:srgbClr val="FF0000"/>
                </a:solidFill>
              </a:rPr>
              <a:t>data ventas;</a:t>
            </a:r>
            <a:endParaRPr lang="es-ES" sz="2400" dirty="0" smtClean="0">
              <a:solidFill>
                <a:srgbClr val="FF0000"/>
              </a:solidFill>
            </a:endParaRPr>
          </a:p>
          <a:p>
            <a:r>
              <a:rPr lang="es-ES_tradnl" sz="2400" i="1" dirty="0" err="1" smtClean="0">
                <a:solidFill>
                  <a:srgbClr val="FF0000"/>
                </a:solidFill>
              </a:rPr>
              <a:t>infile</a:t>
            </a:r>
            <a:r>
              <a:rPr lang="es-ES_tradnl" sz="2400" i="1" dirty="0" smtClean="0">
                <a:solidFill>
                  <a:srgbClr val="FF0000"/>
                </a:solidFill>
              </a:rPr>
              <a:t> 'c:</a:t>
            </a:r>
            <a:r>
              <a:rPr lang="es-ES_tradnl" sz="2400" dirty="0" smtClean="0">
                <a:solidFill>
                  <a:srgbClr val="FF0000"/>
                </a:solidFill>
              </a:rPr>
              <a:t>\</a:t>
            </a:r>
            <a:r>
              <a:rPr lang="es-ES_tradnl" sz="2400" i="1" dirty="0" smtClean="0">
                <a:solidFill>
                  <a:srgbClr val="FF0000"/>
                </a:solidFill>
              </a:rPr>
              <a:t>ejemplo</a:t>
            </a:r>
            <a:r>
              <a:rPr lang="es-ES_tradnl" sz="2400" dirty="0" smtClean="0">
                <a:solidFill>
                  <a:srgbClr val="FF0000"/>
                </a:solidFill>
              </a:rPr>
              <a:t>\</a:t>
            </a:r>
            <a:r>
              <a:rPr lang="es-ES_tradnl" sz="2400" i="1" dirty="0" smtClean="0">
                <a:solidFill>
                  <a:srgbClr val="FF0000"/>
                </a:solidFill>
              </a:rPr>
              <a:t>mydato.dat';</a:t>
            </a:r>
            <a:endParaRPr lang="es-ES" sz="2400" dirty="0" smtClean="0">
              <a:solidFill>
                <a:srgbClr val="FF0000"/>
              </a:solidFill>
            </a:endParaRPr>
          </a:p>
          <a:p>
            <a:r>
              <a:rPr lang="es-ES_tradnl" sz="2400" i="1" dirty="0" smtClean="0">
                <a:solidFill>
                  <a:srgbClr val="FF0000"/>
                </a:solidFill>
              </a:rPr>
              <a:t>input </a:t>
            </a:r>
            <a:r>
              <a:rPr lang="es-ES_tradnl" sz="2400" i="1" dirty="0" err="1" smtClean="0">
                <a:solidFill>
                  <a:srgbClr val="FF0000"/>
                </a:solidFill>
              </a:rPr>
              <a:t>reprvent</a:t>
            </a:r>
            <a:r>
              <a:rPr lang="es-ES_tradnl" sz="2400" i="1" dirty="0" smtClean="0">
                <a:solidFill>
                  <a:srgbClr val="FF0000"/>
                </a:solidFill>
              </a:rPr>
              <a:t> </a:t>
            </a:r>
            <a:r>
              <a:rPr lang="es-ES_tradnl" sz="2400" dirty="0" smtClean="0">
                <a:solidFill>
                  <a:srgbClr val="FF0000"/>
                </a:solidFill>
              </a:rPr>
              <a:t>$ </a:t>
            </a:r>
            <a:r>
              <a:rPr lang="es-ES_tradnl" sz="2400" i="1" dirty="0" smtClean="0">
                <a:solidFill>
                  <a:srgbClr val="FF0000"/>
                </a:solidFill>
              </a:rPr>
              <a:t>1‑8  venta 10‑15  </a:t>
            </a:r>
            <a:r>
              <a:rPr lang="es-ES_tradnl" sz="2400" i="1" dirty="0" err="1" smtClean="0">
                <a:solidFill>
                  <a:srgbClr val="FF0000"/>
                </a:solidFill>
              </a:rPr>
              <a:t>region</a:t>
            </a:r>
            <a:r>
              <a:rPr lang="es-ES_tradnl" sz="2400" i="1" dirty="0" smtClean="0">
                <a:solidFill>
                  <a:srgbClr val="FF0000"/>
                </a:solidFill>
              </a:rPr>
              <a:t> </a:t>
            </a:r>
            <a:r>
              <a:rPr lang="es-ES_tradnl" sz="2400" dirty="0" smtClean="0">
                <a:solidFill>
                  <a:srgbClr val="FF0000"/>
                </a:solidFill>
              </a:rPr>
              <a:t>$ </a:t>
            </a:r>
            <a:r>
              <a:rPr lang="es-ES_tradnl" sz="2400" i="1" dirty="0" smtClean="0">
                <a:solidFill>
                  <a:srgbClr val="FF0000"/>
                </a:solidFill>
              </a:rPr>
              <a:t>19‑23;</a:t>
            </a:r>
          </a:p>
          <a:p>
            <a:endParaRPr lang="es-ES_tradnl" i="1" dirty="0" smtClean="0"/>
          </a:p>
          <a:p>
            <a:endParaRPr lang="es-ES" dirty="0" smtClean="0"/>
          </a:p>
          <a:p>
            <a:endParaRPr lang="es-E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noChangeArrowheads="1"/>
          </p:cNvPicPr>
          <p:nvPr/>
        </p:nvPicPr>
        <p:blipFill>
          <a:blip r:embed="rId2" cstate="print"/>
          <a:srcRect/>
          <a:stretch>
            <a:fillRect/>
          </a:stretch>
        </p:blipFill>
        <p:spPr bwMode="auto">
          <a:xfrm>
            <a:off x="683568" y="1628800"/>
            <a:ext cx="5811259" cy="1368152"/>
          </a:xfrm>
          <a:prstGeom prst="rect">
            <a:avLst/>
          </a:prstGeom>
          <a:noFill/>
          <a:ln w="9525">
            <a:noFill/>
            <a:miter lim="800000"/>
            <a:headEnd/>
            <a:tailEnd/>
          </a:ln>
        </p:spPr>
      </p:pic>
      <p:pic>
        <p:nvPicPr>
          <p:cNvPr id="49155" name="Picture 3"/>
          <p:cNvPicPr>
            <a:picLocks noChangeAspect="1" noChangeArrowheads="1"/>
          </p:cNvPicPr>
          <p:nvPr/>
        </p:nvPicPr>
        <p:blipFill>
          <a:blip r:embed="rId3" cstate="print"/>
          <a:srcRect l="889"/>
          <a:stretch>
            <a:fillRect/>
          </a:stretch>
        </p:blipFill>
        <p:spPr bwMode="auto">
          <a:xfrm>
            <a:off x="611560" y="4005064"/>
            <a:ext cx="6108375" cy="2088232"/>
          </a:xfrm>
          <a:prstGeom prst="rect">
            <a:avLst/>
          </a:prstGeom>
          <a:noFill/>
          <a:ln w="9525">
            <a:noFill/>
            <a:miter lim="800000"/>
            <a:headEnd/>
            <a:tailEnd/>
          </a:ln>
        </p:spPr>
      </p:pic>
      <p:sp>
        <p:nvSpPr>
          <p:cNvPr id="6" name="5 Elipse"/>
          <p:cNvSpPr/>
          <p:nvPr/>
        </p:nvSpPr>
        <p:spPr>
          <a:xfrm>
            <a:off x="6444208" y="1556792"/>
            <a:ext cx="2699792"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Sin indicación de las columnas donde se encuentra la información</a:t>
            </a:r>
            <a:endParaRPr lang="es-ES" dirty="0"/>
          </a:p>
        </p:txBody>
      </p:sp>
      <p:sp>
        <p:nvSpPr>
          <p:cNvPr id="7" name="6 Elipse"/>
          <p:cNvSpPr/>
          <p:nvPr/>
        </p:nvSpPr>
        <p:spPr>
          <a:xfrm>
            <a:off x="6596608" y="4221088"/>
            <a:ext cx="2699792"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Con indicación de las columnas donde se encuentra la información</a:t>
            </a:r>
            <a:endParaRPr lang="es-ES" dirty="0"/>
          </a:p>
        </p:txBody>
      </p:sp>
      <p:sp>
        <p:nvSpPr>
          <p:cNvPr id="8" name="1 Título"/>
          <p:cNvSpPr>
            <a:spLocks noGrp="1"/>
          </p:cNvSpPr>
          <p:nvPr>
            <p:ph type="title"/>
          </p:nvPr>
        </p:nvSpPr>
        <p:spPr>
          <a:xfrm>
            <a:off x="611560" y="-8020"/>
            <a:ext cx="8229600" cy="1143000"/>
          </a:xfrm>
          <a:solidFill>
            <a:schemeClr val="accent4">
              <a:lumMod val="40000"/>
              <a:lumOff val="60000"/>
            </a:schemeClr>
          </a:solidFill>
        </p:spPr>
        <p:txBody>
          <a:bodyPr/>
          <a:lstStyle/>
          <a:p>
            <a:r>
              <a:rPr lang="es-ES" dirty="0" smtClean="0"/>
              <a:t>Introducción de datos</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ChangeAspect="1" noChangeArrowheads="1"/>
          </p:cNvPicPr>
          <p:nvPr/>
        </p:nvPicPr>
        <p:blipFill>
          <a:blip r:embed="rId2" cstate="print"/>
          <a:srcRect/>
          <a:stretch>
            <a:fillRect/>
          </a:stretch>
        </p:blipFill>
        <p:spPr bwMode="auto">
          <a:xfrm>
            <a:off x="355807" y="1628799"/>
            <a:ext cx="8819742" cy="3456385"/>
          </a:xfrm>
          <a:prstGeom prst="rect">
            <a:avLst/>
          </a:prstGeom>
          <a:noFill/>
          <a:ln w="9525">
            <a:noFill/>
            <a:miter lim="800000"/>
            <a:headEnd/>
            <a:tailEnd/>
          </a:ln>
        </p:spPr>
      </p:pic>
      <p:sp>
        <p:nvSpPr>
          <p:cNvPr id="4" name="3 Elipse"/>
          <p:cNvSpPr/>
          <p:nvPr/>
        </p:nvSpPr>
        <p:spPr>
          <a:xfrm>
            <a:off x="5652120" y="1268760"/>
            <a:ext cx="2880320"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Ojo con la introducción incorrecta de la información</a:t>
            </a:r>
            <a:endParaRPr lang="es-ES" dirty="0"/>
          </a:p>
        </p:txBody>
      </p:sp>
      <p:sp>
        <p:nvSpPr>
          <p:cNvPr id="5" name="4 Rectángulo redondeado"/>
          <p:cNvSpPr/>
          <p:nvPr/>
        </p:nvSpPr>
        <p:spPr>
          <a:xfrm>
            <a:off x="3347864" y="5013176"/>
            <a:ext cx="216024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Código coincide con lo que se quiere crear</a:t>
            </a:r>
            <a:endParaRPr lang="es-ES" dirty="0"/>
          </a:p>
        </p:txBody>
      </p:sp>
      <p:sp>
        <p:nvSpPr>
          <p:cNvPr id="6" name="5 Flecha abajo"/>
          <p:cNvSpPr/>
          <p:nvPr/>
        </p:nvSpPr>
        <p:spPr>
          <a:xfrm rot="8178227">
            <a:off x="3563888" y="4293096"/>
            <a:ext cx="792088"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1 Título"/>
          <p:cNvSpPr txBox="1">
            <a:spLocks/>
          </p:cNvSpPr>
          <p:nvPr/>
        </p:nvSpPr>
        <p:spPr>
          <a:xfrm>
            <a:off x="302840" y="6968"/>
            <a:ext cx="8229600" cy="1143000"/>
          </a:xfrm>
          <a:prstGeom prst="rect">
            <a:avLst/>
          </a:prstGeom>
          <a:solidFill>
            <a:schemeClr val="accent4">
              <a:lumMod val="40000"/>
              <a:lumOff val="60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dirty="0" smtClean="0"/>
              <a:t>Introducción de datos</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cstate="print"/>
          <a:srcRect/>
          <a:stretch>
            <a:fillRect/>
          </a:stretch>
        </p:blipFill>
        <p:spPr bwMode="auto">
          <a:xfrm>
            <a:off x="1115616" y="2852936"/>
            <a:ext cx="7375032" cy="3528392"/>
          </a:xfrm>
          <a:prstGeom prst="rect">
            <a:avLst/>
          </a:prstGeom>
          <a:noFill/>
          <a:ln w="9525">
            <a:noFill/>
            <a:miter lim="800000"/>
            <a:headEnd/>
            <a:tailEnd/>
          </a:ln>
        </p:spPr>
      </p:pic>
      <p:sp>
        <p:nvSpPr>
          <p:cNvPr id="5" name="4 Elipse"/>
          <p:cNvSpPr/>
          <p:nvPr/>
        </p:nvSpPr>
        <p:spPr>
          <a:xfrm>
            <a:off x="179512" y="908720"/>
            <a:ext cx="8856984"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342900" indent="-342900">
              <a:buFont typeface="Arial" panose="020B0604020202020204" pitchFamily="34" charset="0"/>
              <a:buChar char="•"/>
            </a:pPr>
            <a:r>
              <a:rPr lang="es-ES" sz="2000" b="1" dirty="0" smtClean="0"/>
              <a:t>INPUT con indicación de formato por grupo de variables</a:t>
            </a:r>
          </a:p>
          <a:p>
            <a:pPr marL="342900" indent="-342900">
              <a:buFont typeface="Arial" panose="020B0604020202020204" pitchFamily="34" charset="0"/>
              <a:buChar char="•"/>
            </a:pPr>
            <a:r>
              <a:rPr lang="es-ES" sz="2000" b="1" dirty="0" smtClean="0"/>
              <a:t>Ojo, la indicación comienza en la siguiente columna posterior a donde se encuentre el puntero</a:t>
            </a:r>
            <a:endParaRPr lang="es-ES" sz="2000" b="1" dirty="0"/>
          </a:p>
        </p:txBody>
      </p:sp>
      <p:sp>
        <p:nvSpPr>
          <p:cNvPr id="6" name="1 Título"/>
          <p:cNvSpPr txBox="1">
            <a:spLocks/>
          </p:cNvSpPr>
          <p:nvPr/>
        </p:nvSpPr>
        <p:spPr>
          <a:xfrm>
            <a:off x="611560" y="-8020"/>
            <a:ext cx="8229600" cy="772724"/>
          </a:xfrm>
          <a:prstGeom prst="rect">
            <a:avLst/>
          </a:prstGeom>
          <a:solidFill>
            <a:schemeClr val="accent4">
              <a:lumMod val="40000"/>
              <a:lumOff val="60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dirty="0" smtClean="0"/>
              <a:t>Introducción de datos</a:t>
            </a:r>
            <a:endParaRPr lang="es-E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256"/>
            <a:ext cx="8229600" cy="1143000"/>
          </a:xfrm>
          <a:solidFill>
            <a:schemeClr val="accent4">
              <a:lumMod val="40000"/>
              <a:lumOff val="60000"/>
            </a:schemeClr>
          </a:solidFill>
        </p:spPr>
        <p:txBody>
          <a:bodyPr>
            <a:normAutofit fontScale="90000"/>
          </a:bodyPr>
          <a:lstStyle/>
          <a:p>
            <a:r>
              <a:rPr lang="es-ES" dirty="0" smtClean="0"/>
              <a:t>Crear conjuntos de datos desde procedimientos</a:t>
            </a:r>
            <a:endParaRPr lang="es-ES" dirty="0"/>
          </a:p>
        </p:txBody>
      </p:sp>
      <p:grpSp>
        <p:nvGrpSpPr>
          <p:cNvPr id="11" name="10 Grupo"/>
          <p:cNvGrpSpPr/>
          <p:nvPr/>
        </p:nvGrpSpPr>
        <p:grpSpPr>
          <a:xfrm>
            <a:off x="611560" y="1052736"/>
            <a:ext cx="5234428" cy="936104"/>
            <a:chOff x="611560" y="1052736"/>
            <a:chExt cx="5234428" cy="936104"/>
          </a:xfrm>
        </p:grpSpPr>
        <p:pic>
          <p:nvPicPr>
            <p:cNvPr id="21506" name="Picture 2"/>
            <p:cNvPicPr>
              <a:picLocks noChangeAspect="1" noChangeArrowheads="1"/>
            </p:cNvPicPr>
            <p:nvPr/>
          </p:nvPicPr>
          <p:blipFill>
            <a:blip r:embed="rId2" cstate="print"/>
            <a:srcRect/>
            <a:stretch>
              <a:fillRect/>
            </a:stretch>
          </p:blipFill>
          <p:spPr bwMode="auto">
            <a:xfrm>
              <a:off x="611560" y="1268760"/>
              <a:ext cx="5234428" cy="720080"/>
            </a:xfrm>
            <a:prstGeom prst="rect">
              <a:avLst/>
            </a:prstGeom>
            <a:noFill/>
            <a:ln w="9525">
              <a:noFill/>
              <a:miter lim="800000"/>
              <a:headEnd/>
              <a:tailEnd/>
            </a:ln>
          </p:spPr>
        </p:pic>
        <p:sp>
          <p:nvSpPr>
            <p:cNvPr id="4" name="3 Elipse"/>
            <p:cNvSpPr/>
            <p:nvPr/>
          </p:nvSpPr>
          <p:spPr>
            <a:xfrm>
              <a:off x="3707904" y="1052736"/>
              <a:ext cx="2016224"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5" name="4 CuadroTexto"/>
          <p:cNvSpPr txBox="1"/>
          <p:nvPr/>
        </p:nvSpPr>
        <p:spPr>
          <a:xfrm>
            <a:off x="6372200" y="1268760"/>
            <a:ext cx="2520280" cy="923330"/>
          </a:xfrm>
          <a:prstGeom prst="rect">
            <a:avLst/>
          </a:prstGeom>
          <a:solidFill>
            <a:schemeClr val="accent3">
              <a:lumMod val="40000"/>
              <a:lumOff val="60000"/>
            </a:schemeClr>
          </a:solidFill>
        </p:spPr>
        <p:txBody>
          <a:bodyPr wrap="square" rtlCol="0">
            <a:spAutoFit/>
          </a:bodyPr>
          <a:lstStyle/>
          <a:p>
            <a:r>
              <a:rPr lang="es-ES" dirty="0" smtClean="0"/>
              <a:t>Algunos procedimientos  generan conjuntos de datos de forma simple</a:t>
            </a:r>
            <a:endParaRPr lang="es-ES" dirty="0"/>
          </a:p>
        </p:txBody>
      </p:sp>
      <p:grpSp>
        <p:nvGrpSpPr>
          <p:cNvPr id="12" name="11 Grupo"/>
          <p:cNvGrpSpPr/>
          <p:nvPr/>
        </p:nvGrpSpPr>
        <p:grpSpPr>
          <a:xfrm>
            <a:off x="395536" y="4653136"/>
            <a:ext cx="5979381" cy="1296144"/>
            <a:chOff x="395536" y="4653136"/>
            <a:chExt cx="5979381" cy="1296144"/>
          </a:xfrm>
        </p:grpSpPr>
        <p:pic>
          <p:nvPicPr>
            <p:cNvPr id="21507" name="Picture 3"/>
            <p:cNvPicPr>
              <a:picLocks noChangeAspect="1" noChangeArrowheads="1"/>
            </p:cNvPicPr>
            <p:nvPr/>
          </p:nvPicPr>
          <p:blipFill>
            <a:blip r:embed="rId3" cstate="print"/>
            <a:srcRect/>
            <a:stretch>
              <a:fillRect/>
            </a:stretch>
          </p:blipFill>
          <p:spPr bwMode="auto">
            <a:xfrm>
              <a:off x="395536" y="4653136"/>
              <a:ext cx="5979381" cy="1296144"/>
            </a:xfrm>
            <a:prstGeom prst="rect">
              <a:avLst/>
            </a:prstGeom>
            <a:noFill/>
            <a:ln w="9525">
              <a:noFill/>
              <a:miter lim="800000"/>
              <a:headEnd/>
              <a:tailEnd/>
            </a:ln>
          </p:spPr>
        </p:pic>
        <p:sp>
          <p:nvSpPr>
            <p:cNvPr id="8" name="7 Rectángulo"/>
            <p:cNvSpPr/>
            <p:nvPr/>
          </p:nvSpPr>
          <p:spPr>
            <a:xfrm>
              <a:off x="395536" y="5085184"/>
              <a:ext cx="58326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9" name="8 CuadroTexto"/>
          <p:cNvSpPr txBox="1"/>
          <p:nvPr/>
        </p:nvSpPr>
        <p:spPr>
          <a:xfrm>
            <a:off x="6444208" y="5013176"/>
            <a:ext cx="2520280" cy="646331"/>
          </a:xfrm>
          <a:prstGeom prst="rect">
            <a:avLst/>
          </a:prstGeom>
          <a:solidFill>
            <a:schemeClr val="accent3">
              <a:lumMod val="40000"/>
              <a:lumOff val="60000"/>
            </a:schemeClr>
          </a:solidFill>
        </p:spPr>
        <p:txBody>
          <a:bodyPr wrap="square" rtlCol="0">
            <a:spAutoFit/>
          </a:bodyPr>
          <a:lstStyle/>
          <a:p>
            <a:r>
              <a:rPr lang="es-ES" dirty="0" smtClean="0"/>
              <a:t>Otros lo hacen de forma mas compleja</a:t>
            </a:r>
            <a:endParaRPr lang="es-ES" dirty="0"/>
          </a:p>
        </p:txBody>
      </p:sp>
      <p:grpSp>
        <p:nvGrpSpPr>
          <p:cNvPr id="14" name="13 Grupo"/>
          <p:cNvGrpSpPr/>
          <p:nvPr/>
        </p:nvGrpSpPr>
        <p:grpSpPr>
          <a:xfrm>
            <a:off x="539552" y="2276872"/>
            <a:ext cx="7776864" cy="2088232"/>
            <a:chOff x="539552" y="2276872"/>
            <a:chExt cx="7704856" cy="2047875"/>
          </a:xfrm>
        </p:grpSpPr>
        <p:pic>
          <p:nvPicPr>
            <p:cNvPr id="21508" name="Picture 4"/>
            <p:cNvPicPr>
              <a:picLocks noChangeAspect="1" noChangeArrowheads="1"/>
            </p:cNvPicPr>
            <p:nvPr/>
          </p:nvPicPr>
          <p:blipFill>
            <a:blip r:embed="rId4" cstate="print"/>
            <a:srcRect/>
            <a:stretch>
              <a:fillRect/>
            </a:stretch>
          </p:blipFill>
          <p:spPr bwMode="auto">
            <a:xfrm>
              <a:off x="539552" y="2276872"/>
              <a:ext cx="3676650" cy="2047875"/>
            </a:xfrm>
            <a:prstGeom prst="rect">
              <a:avLst/>
            </a:prstGeom>
            <a:noFill/>
            <a:ln w="9525">
              <a:noFill/>
              <a:miter lim="800000"/>
              <a:headEnd/>
              <a:tailEnd/>
            </a:ln>
          </p:spPr>
        </p:pic>
        <p:sp>
          <p:nvSpPr>
            <p:cNvPr id="13" name="12 Rectángulo"/>
            <p:cNvSpPr/>
            <p:nvPr/>
          </p:nvSpPr>
          <p:spPr>
            <a:xfrm>
              <a:off x="4932040" y="2564904"/>
              <a:ext cx="3312368"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Observar variables de sistema _</a:t>
              </a:r>
              <a:r>
                <a:rPr lang="es-ES" dirty="0" err="1" smtClean="0"/>
                <a:t>type</a:t>
              </a:r>
              <a:r>
                <a:rPr lang="es-ES" dirty="0" smtClean="0"/>
                <a:t>_ y _</a:t>
              </a:r>
              <a:r>
                <a:rPr lang="es-ES" dirty="0" err="1" smtClean="0"/>
                <a:t>name</a:t>
              </a:r>
              <a:r>
                <a:rPr lang="es-ES" dirty="0" smtClean="0"/>
                <a:t>_</a:t>
              </a:r>
              <a:endParaRPr lang="es-ES" dirty="0"/>
            </a:p>
          </p:txBody>
        </p:sp>
      </p:grpSp>
      <p:pic>
        <p:nvPicPr>
          <p:cNvPr id="21509" name="Picture 5"/>
          <p:cNvPicPr>
            <a:picLocks noChangeAspect="1" noChangeArrowheads="1"/>
          </p:cNvPicPr>
          <p:nvPr/>
        </p:nvPicPr>
        <p:blipFill>
          <a:blip r:embed="rId5" cstate="print"/>
          <a:srcRect/>
          <a:stretch>
            <a:fillRect/>
          </a:stretch>
        </p:blipFill>
        <p:spPr bwMode="auto">
          <a:xfrm>
            <a:off x="539552" y="6021288"/>
            <a:ext cx="7950976" cy="61493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blinds(horizontal)">
                                      <p:cBhvr>
                                        <p:cTn id="12" dur="500"/>
                                        <p:tgtEl>
                                          <p:spTgt spid="21509"/>
                                        </p:tgtEl>
                                      </p:cBhvr>
                                    </p:animEffec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720080"/>
          </a:xfrm>
          <a:solidFill>
            <a:schemeClr val="accent4">
              <a:lumMod val="40000"/>
              <a:lumOff val="60000"/>
            </a:schemeClr>
          </a:solidFill>
        </p:spPr>
        <p:txBody>
          <a:bodyPr>
            <a:normAutofit fontScale="90000"/>
          </a:bodyPr>
          <a:lstStyle/>
          <a:p>
            <a:r>
              <a:rPr lang="es-ES" dirty="0" smtClean="0"/>
              <a:t> Crear conjuntos de datos con ODS</a:t>
            </a:r>
            <a:endParaRPr lang="es-ES" dirty="0"/>
          </a:p>
        </p:txBody>
      </p:sp>
      <p:pic>
        <p:nvPicPr>
          <p:cNvPr id="22530" name="Picture 2"/>
          <p:cNvPicPr>
            <a:picLocks noChangeAspect="1" noChangeArrowheads="1"/>
          </p:cNvPicPr>
          <p:nvPr/>
        </p:nvPicPr>
        <p:blipFill>
          <a:blip r:embed="rId2" cstate="print"/>
          <a:srcRect/>
          <a:stretch>
            <a:fillRect/>
          </a:stretch>
        </p:blipFill>
        <p:spPr bwMode="auto">
          <a:xfrm>
            <a:off x="5148064" y="1628800"/>
            <a:ext cx="3168352" cy="2445745"/>
          </a:xfrm>
          <a:prstGeom prst="rect">
            <a:avLst/>
          </a:prstGeom>
          <a:noFill/>
          <a:ln w="9525">
            <a:noFill/>
            <a:miter lim="800000"/>
            <a:headEnd/>
            <a:tailEnd/>
          </a:ln>
        </p:spPr>
      </p:pic>
      <p:sp>
        <p:nvSpPr>
          <p:cNvPr id="5" name="4 CuadroTexto"/>
          <p:cNvSpPr txBox="1"/>
          <p:nvPr/>
        </p:nvSpPr>
        <p:spPr>
          <a:xfrm>
            <a:off x="323528" y="692696"/>
            <a:ext cx="8820472" cy="800219"/>
          </a:xfrm>
          <a:prstGeom prst="rect">
            <a:avLst/>
          </a:prstGeom>
          <a:noFill/>
        </p:spPr>
        <p:txBody>
          <a:bodyPr wrap="square" rtlCol="0">
            <a:spAutoFit/>
          </a:bodyPr>
          <a:lstStyle/>
          <a:p>
            <a:r>
              <a:rPr lang="es-ES" sz="2000" dirty="0" smtClean="0"/>
              <a:t>Cualquier tabla de resultado puede convertirse en un conjunto de datos. </a:t>
            </a:r>
          </a:p>
          <a:p>
            <a:pPr marL="342900" indent="-342900">
              <a:buFont typeface="Arial" panose="020B0604020202020204" pitchFamily="34" charset="0"/>
              <a:buChar char="•"/>
            </a:pPr>
            <a:r>
              <a:rPr lang="es-ES" sz="2000" dirty="0" smtClean="0"/>
              <a:t>sentencia  </a:t>
            </a:r>
            <a:r>
              <a:rPr lang="es-ES" sz="2000" b="1" dirty="0" smtClean="0"/>
              <a:t>ODS</a:t>
            </a:r>
            <a:r>
              <a:rPr lang="es-ES" sz="2000" dirty="0" smtClean="0"/>
              <a:t> identificando el nombre de la tabla. </a:t>
            </a:r>
          </a:p>
          <a:p>
            <a:endParaRPr lang="es-ES" sz="600" dirty="0" smtClean="0"/>
          </a:p>
        </p:txBody>
      </p:sp>
      <p:sp>
        <p:nvSpPr>
          <p:cNvPr id="6" name="5 Rectángulo"/>
          <p:cNvSpPr/>
          <p:nvPr/>
        </p:nvSpPr>
        <p:spPr>
          <a:xfrm>
            <a:off x="360040" y="1518803"/>
            <a:ext cx="4572000" cy="2031325"/>
          </a:xfrm>
          <a:prstGeom prst="rect">
            <a:avLst/>
          </a:prstGeom>
        </p:spPr>
        <p:txBody>
          <a:bodyPr>
            <a:spAutoFit/>
          </a:bodyPr>
          <a:lstStyle/>
          <a:p>
            <a:endParaRPr lang="es-ES" dirty="0" smtClean="0"/>
          </a:p>
          <a:p>
            <a:r>
              <a:rPr lang="es-ES" dirty="0" smtClean="0">
                <a:solidFill>
                  <a:srgbClr val="0070C0"/>
                </a:solidFill>
              </a:rPr>
              <a:t>  ODS OUTPUT </a:t>
            </a:r>
            <a:r>
              <a:rPr lang="es-ES" dirty="0" err="1" smtClean="0">
                <a:solidFill>
                  <a:srgbClr val="0070C0"/>
                </a:solidFill>
              </a:rPr>
              <a:t>ExtremeObs</a:t>
            </a:r>
            <a:r>
              <a:rPr lang="es-ES" dirty="0" smtClean="0">
                <a:solidFill>
                  <a:srgbClr val="0070C0"/>
                </a:solidFill>
              </a:rPr>
              <a:t>=EXTREMOS; </a:t>
            </a:r>
          </a:p>
          <a:p>
            <a:r>
              <a:rPr lang="es-ES" dirty="0" smtClean="0"/>
              <a:t>  </a:t>
            </a:r>
            <a:r>
              <a:rPr lang="es-ES" b="1" dirty="0" err="1" smtClean="0"/>
              <a:t>proc</a:t>
            </a:r>
            <a:r>
              <a:rPr lang="es-ES" b="1" dirty="0" smtClean="0"/>
              <a:t> </a:t>
            </a:r>
            <a:r>
              <a:rPr lang="es-ES" b="1" dirty="0" err="1" smtClean="0"/>
              <a:t>univariate</a:t>
            </a:r>
            <a:r>
              <a:rPr lang="es-ES" b="1" dirty="0" smtClean="0"/>
              <a:t> data=cine; </a:t>
            </a:r>
          </a:p>
          <a:p>
            <a:r>
              <a:rPr lang="es-ES" dirty="0" smtClean="0"/>
              <a:t>	</a:t>
            </a:r>
            <a:r>
              <a:rPr lang="es-ES" dirty="0" err="1" smtClean="0"/>
              <a:t>var</a:t>
            </a:r>
            <a:r>
              <a:rPr lang="es-ES" dirty="0" smtClean="0"/>
              <a:t> </a:t>
            </a:r>
            <a:r>
              <a:rPr lang="es-ES" dirty="0" err="1" smtClean="0"/>
              <a:t>recaudacion</a:t>
            </a:r>
            <a:r>
              <a:rPr lang="es-ES" dirty="0" smtClean="0"/>
              <a:t>; </a:t>
            </a:r>
          </a:p>
          <a:p>
            <a:r>
              <a:rPr lang="es-ES" dirty="0" smtClean="0"/>
              <a:t>	id </a:t>
            </a:r>
            <a:r>
              <a:rPr lang="es-ES" dirty="0" err="1" smtClean="0"/>
              <a:t>year</a:t>
            </a:r>
            <a:r>
              <a:rPr lang="es-ES" dirty="0" smtClean="0"/>
              <a:t>; </a:t>
            </a:r>
          </a:p>
          <a:p>
            <a:r>
              <a:rPr lang="es-ES" b="1" dirty="0" smtClean="0"/>
              <a:t>RUN; </a:t>
            </a:r>
          </a:p>
          <a:p>
            <a:r>
              <a:rPr lang="es-ES" dirty="0" smtClean="0">
                <a:solidFill>
                  <a:srgbClr val="0070C0"/>
                </a:solidFill>
              </a:rPr>
              <a:t>ODS OUTPUT CLOSE; </a:t>
            </a:r>
            <a:endParaRPr lang="es-ES" dirty="0">
              <a:solidFill>
                <a:srgbClr val="0070C0"/>
              </a:solidFill>
            </a:endParaRPr>
          </a:p>
        </p:txBody>
      </p:sp>
      <p:sp>
        <p:nvSpPr>
          <p:cNvPr id="7" name="6 CuadroTexto"/>
          <p:cNvSpPr txBox="1"/>
          <p:nvPr/>
        </p:nvSpPr>
        <p:spPr>
          <a:xfrm>
            <a:off x="251520" y="3657798"/>
            <a:ext cx="4850675" cy="923330"/>
          </a:xfrm>
          <a:prstGeom prst="rect">
            <a:avLst/>
          </a:prstGeom>
          <a:noFill/>
          <a:ln w="12700">
            <a:solidFill>
              <a:schemeClr val="tx1"/>
            </a:solidFill>
          </a:ln>
        </p:spPr>
        <p:txBody>
          <a:bodyPr wrap="square" rtlCol="0">
            <a:spAutoFit/>
          </a:bodyPr>
          <a:lstStyle/>
          <a:p>
            <a:r>
              <a:rPr lang="es-ES" dirty="0" smtClean="0">
                <a:solidFill>
                  <a:srgbClr val="FF0000"/>
                </a:solidFill>
              </a:rPr>
              <a:t>Se creará el conjunto de datos Extremo por unión de todas las tablas de extremos que genere el procedimiento </a:t>
            </a:r>
            <a:r>
              <a:rPr lang="es-ES" dirty="0" err="1" smtClean="0">
                <a:solidFill>
                  <a:srgbClr val="FF0000"/>
                </a:solidFill>
              </a:rPr>
              <a:t>Univariate</a:t>
            </a:r>
            <a:endParaRPr lang="es-ES" dirty="0">
              <a:solidFill>
                <a:srgbClr val="FF0000"/>
              </a:solidFill>
            </a:endParaRPr>
          </a:p>
        </p:txBody>
      </p:sp>
      <p:grpSp>
        <p:nvGrpSpPr>
          <p:cNvPr id="10" name="9 Grupo"/>
          <p:cNvGrpSpPr/>
          <p:nvPr/>
        </p:nvGrpSpPr>
        <p:grpSpPr>
          <a:xfrm>
            <a:off x="467544" y="4941167"/>
            <a:ext cx="8277640" cy="1512169"/>
            <a:chOff x="467544" y="4941167"/>
            <a:chExt cx="8277640" cy="1512169"/>
          </a:xfrm>
        </p:grpSpPr>
        <p:sp>
          <p:nvSpPr>
            <p:cNvPr id="8" name="7 CuadroTexto"/>
            <p:cNvSpPr txBox="1"/>
            <p:nvPr/>
          </p:nvSpPr>
          <p:spPr>
            <a:xfrm>
              <a:off x="467544" y="5085184"/>
              <a:ext cx="5256584" cy="369332"/>
            </a:xfrm>
            <a:prstGeom prst="rect">
              <a:avLst/>
            </a:prstGeom>
            <a:noFill/>
          </p:spPr>
          <p:txBody>
            <a:bodyPr wrap="square" rtlCol="0">
              <a:spAutoFit/>
            </a:bodyPr>
            <a:lstStyle/>
            <a:p>
              <a:endParaRPr lang="es-ES" dirty="0"/>
            </a:p>
          </p:txBody>
        </p:sp>
        <p:pic>
          <p:nvPicPr>
            <p:cNvPr id="22531" name="Picture 3"/>
            <p:cNvPicPr>
              <a:picLocks noChangeAspect="1" noChangeArrowheads="1"/>
            </p:cNvPicPr>
            <p:nvPr/>
          </p:nvPicPr>
          <p:blipFill>
            <a:blip r:embed="rId3" cstate="print"/>
            <a:srcRect l="1742"/>
            <a:stretch>
              <a:fillRect/>
            </a:stretch>
          </p:blipFill>
          <p:spPr bwMode="auto">
            <a:xfrm>
              <a:off x="5520931" y="4941167"/>
              <a:ext cx="3224253" cy="1512169"/>
            </a:xfrm>
            <a:prstGeom prst="rect">
              <a:avLst/>
            </a:prstGeom>
            <a:noFill/>
            <a:ln w="9525">
              <a:noFill/>
              <a:miter lim="800000"/>
              <a:headEnd/>
              <a:tailEnd/>
            </a:ln>
          </p:spPr>
        </p:pic>
      </p:grpSp>
      <p:sp>
        <p:nvSpPr>
          <p:cNvPr id="3" name="2 Recortar rectángulo de esquina sencilla"/>
          <p:cNvSpPr/>
          <p:nvPr/>
        </p:nvSpPr>
        <p:spPr>
          <a:xfrm>
            <a:off x="493683" y="5058806"/>
            <a:ext cx="4608512" cy="996658"/>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Sentencia  </a:t>
            </a:r>
            <a:r>
              <a:rPr lang="es-ES" dirty="0"/>
              <a:t>:   ODS TRACE ON</a:t>
            </a:r>
          </a:p>
          <a:p>
            <a:pPr algn="ctr"/>
            <a:r>
              <a:rPr lang="es-ES" dirty="0" smtClean="0"/>
              <a:t>Permite </a:t>
            </a:r>
            <a:r>
              <a:rPr lang="es-ES" dirty="0"/>
              <a:t>conocer el nombre exacto de las tablas de un </a:t>
            </a:r>
            <a:r>
              <a:rPr lang="es-ES" dirty="0" smtClean="0"/>
              <a:t>procedimiento</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7384"/>
            <a:ext cx="8640960" cy="1143000"/>
          </a:xfrm>
          <a:solidFill>
            <a:schemeClr val="accent4">
              <a:lumMod val="40000"/>
              <a:lumOff val="60000"/>
            </a:schemeClr>
          </a:solidFill>
        </p:spPr>
        <p:txBody>
          <a:bodyPr>
            <a:normAutofit fontScale="90000"/>
          </a:bodyPr>
          <a:lstStyle/>
          <a:p>
            <a:r>
              <a:rPr lang="es-ES" dirty="0" smtClean="0"/>
              <a:t>Creación de conjuntos de datos a partir de otros ya creados  MERGE</a:t>
            </a:r>
            <a:endParaRPr lang="es-ES" dirty="0"/>
          </a:p>
        </p:txBody>
      </p:sp>
      <p:sp>
        <p:nvSpPr>
          <p:cNvPr id="5" name="4 Elipse"/>
          <p:cNvSpPr/>
          <p:nvPr/>
        </p:nvSpPr>
        <p:spPr>
          <a:xfrm>
            <a:off x="5724128" y="2060848"/>
            <a:ext cx="3419872"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MERGE  crea el conjunto de datos cine uniendo los conjuntos de datos espectadores y </a:t>
            </a:r>
            <a:r>
              <a:rPr lang="es-ES" dirty="0" err="1" smtClean="0"/>
              <a:t>recaudacion</a:t>
            </a:r>
            <a:endParaRPr lang="es-ES" dirty="0"/>
          </a:p>
        </p:txBody>
      </p:sp>
      <p:pic>
        <p:nvPicPr>
          <p:cNvPr id="23555" name="Picture 3"/>
          <p:cNvPicPr>
            <a:picLocks noChangeAspect="1" noChangeArrowheads="1"/>
          </p:cNvPicPr>
          <p:nvPr/>
        </p:nvPicPr>
        <p:blipFill>
          <a:blip r:embed="rId3" cstate="print"/>
          <a:srcRect/>
          <a:stretch>
            <a:fillRect/>
          </a:stretch>
        </p:blipFill>
        <p:spPr bwMode="auto">
          <a:xfrm>
            <a:off x="179512" y="1107951"/>
            <a:ext cx="1676400" cy="2105025"/>
          </a:xfrm>
          <a:prstGeom prst="rect">
            <a:avLst/>
          </a:prstGeom>
          <a:noFill/>
          <a:ln w="9525">
            <a:noFill/>
            <a:miter lim="800000"/>
            <a:headEnd/>
            <a:tailEnd/>
          </a:ln>
        </p:spPr>
      </p:pic>
      <p:pic>
        <p:nvPicPr>
          <p:cNvPr id="23556" name="Picture 4"/>
          <p:cNvPicPr>
            <a:picLocks noChangeAspect="1" noChangeArrowheads="1"/>
          </p:cNvPicPr>
          <p:nvPr/>
        </p:nvPicPr>
        <p:blipFill>
          <a:blip r:embed="rId4" cstate="print"/>
          <a:srcRect/>
          <a:stretch>
            <a:fillRect/>
          </a:stretch>
        </p:blipFill>
        <p:spPr bwMode="auto">
          <a:xfrm>
            <a:off x="2555776" y="1124744"/>
            <a:ext cx="2867025" cy="2124075"/>
          </a:xfrm>
          <a:prstGeom prst="rect">
            <a:avLst/>
          </a:prstGeom>
          <a:noFill/>
          <a:ln w="9525">
            <a:noFill/>
            <a:miter lim="800000"/>
            <a:headEnd/>
            <a:tailEnd/>
          </a:ln>
        </p:spPr>
      </p:pic>
      <p:pic>
        <p:nvPicPr>
          <p:cNvPr id="23557" name="Picture 5"/>
          <p:cNvPicPr>
            <a:picLocks noChangeAspect="1" noChangeArrowheads="1"/>
          </p:cNvPicPr>
          <p:nvPr/>
        </p:nvPicPr>
        <p:blipFill>
          <a:blip r:embed="rId5" cstate="print"/>
          <a:srcRect/>
          <a:stretch>
            <a:fillRect/>
          </a:stretch>
        </p:blipFill>
        <p:spPr bwMode="auto">
          <a:xfrm>
            <a:off x="2051720" y="4653136"/>
            <a:ext cx="5236010" cy="2232248"/>
          </a:xfrm>
          <a:prstGeom prst="rect">
            <a:avLst/>
          </a:prstGeom>
          <a:noFill/>
          <a:ln w="9525">
            <a:noFill/>
            <a:miter lim="800000"/>
            <a:headEnd/>
            <a:tailEnd/>
          </a:ln>
        </p:spPr>
      </p:pic>
      <p:grpSp>
        <p:nvGrpSpPr>
          <p:cNvPr id="10" name="9 Grupo"/>
          <p:cNvGrpSpPr/>
          <p:nvPr/>
        </p:nvGrpSpPr>
        <p:grpSpPr>
          <a:xfrm>
            <a:off x="179512" y="3284984"/>
            <a:ext cx="6411224" cy="1368152"/>
            <a:chOff x="179512" y="3429000"/>
            <a:chExt cx="6411224" cy="1368152"/>
          </a:xfrm>
        </p:grpSpPr>
        <p:pic>
          <p:nvPicPr>
            <p:cNvPr id="23554" name="Picture 2"/>
            <p:cNvPicPr>
              <a:picLocks noChangeAspect="1" noChangeArrowheads="1"/>
            </p:cNvPicPr>
            <p:nvPr/>
          </p:nvPicPr>
          <p:blipFill>
            <a:blip r:embed="rId6" cstate="print"/>
            <a:srcRect/>
            <a:stretch>
              <a:fillRect/>
            </a:stretch>
          </p:blipFill>
          <p:spPr bwMode="auto">
            <a:xfrm>
              <a:off x="179512" y="3429000"/>
              <a:ext cx="6411224" cy="1368152"/>
            </a:xfrm>
            <a:prstGeom prst="rect">
              <a:avLst/>
            </a:prstGeom>
            <a:noFill/>
            <a:ln w="9525">
              <a:noFill/>
              <a:miter lim="800000"/>
              <a:headEnd/>
              <a:tailEnd/>
            </a:ln>
          </p:spPr>
        </p:pic>
        <p:sp>
          <p:nvSpPr>
            <p:cNvPr id="11" name="10 Elipse"/>
            <p:cNvSpPr/>
            <p:nvPr/>
          </p:nvSpPr>
          <p:spPr>
            <a:xfrm>
              <a:off x="323528" y="3717032"/>
              <a:ext cx="864096"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12" name="11 CuadroTexto"/>
          <p:cNvSpPr txBox="1"/>
          <p:nvPr/>
        </p:nvSpPr>
        <p:spPr>
          <a:xfrm>
            <a:off x="7524328" y="4437112"/>
            <a:ext cx="1440160" cy="1477328"/>
          </a:xfrm>
          <a:prstGeom prst="rect">
            <a:avLst/>
          </a:prstGeom>
          <a:solidFill>
            <a:srgbClr val="FFC000"/>
          </a:solidFill>
        </p:spPr>
        <p:txBody>
          <a:bodyPr wrap="square" rtlCol="0">
            <a:spAutoFit/>
          </a:bodyPr>
          <a:lstStyle/>
          <a:p>
            <a:r>
              <a:rPr lang="es-ES" dirty="0" smtClean="0"/>
              <a:t>La unión se hace por observación. Se unen columnas </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3557"/>
                                        </p:tgtEl>
                                        <p:attrNameLst>
                                          <p:attrName>style.visibility</p:attrName>
                                        </p:attrNameLst>
                                      </p:cBhvr>
                                      <p:to>
                                        <p:strVal val="visible"/>
                                      </p:to>
                                    </p:set>
                                    <p:animEffect transition="in" filter="blinds(horizontal)">
                                      <p:cBhvr>
                                        <p:cTn id="12" dur="500"/>
                                        <p:tgtEl>
                                          <p:spTgt spid="23557"/>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ox(in)">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C000"/>
          </a:solidFill>
        </p:spPr>
        <p:txBody>
          <a:bodyPr>
            <a:normAutofit fontScale="90000"/>
          </a:bodyPr>
          <a:lstStyle/>
          <a:p>
            <a:r>
              <a:rPr lang="es-ES" dirty="0" smtClean="0"/>
              <a:t>ASPECTOS RELACIONADOS CON LA ASIGNATURA</a:t>
            </a:r>
            <a:endParaRPr lang="es-ES" dirty="0"/>
          </a:p>
        </p:txBody>
      </p:sp>
      <p:sp>
        <p:nvSpPr>
          <p:cNvPr id="3" name="2 Marcador de contenido"/>
          <p:cNvSpPr>
            <a:spLocks noGrp="1"/>
          </p:cNvSpPr>
          <p:nvPr>
            <p:ph idx="1"/>
          </p:nvPr>
        </p:nvSpPr>
        <p:spPr>
          <a:xfrm>
            <a:off x="457200" y="2143397"/>
            <a:ext cx="8229600" cy="4525963"/>
          </a:xfrm>
        </p:spPr>
        <p:txBody>
          <a:bodyPr/>
          <a:lstStyle/>
          <a:p>
            <a:r>
              <a:rPr lang="es-ES" dirty="0" smtClean="0"/>
              <a:t>Requiere trabajo personal</a:t>
            </a:r>
          </a:p>
          <a:p>
            <a:r>
              <a:rPr lang="es-ES" dirty="0" smtClean="0"/>
              <a:t>A programar se aprende programando</a:t>
            </a:r>
          </a:p>
          <a:p>
            <a:r>
              <a:rPr lang="es-ES" dirty="0" smtClean="0"/>
              <a:t>Es necesario realizar los ejercicios propuestos</a:t>
            </a:r>
          </a:p>
          <a:p>
            <a:r>
              <a:rPr lang="es-ES" dirty="0" smtClean="0"/>
              <a:t>Toda la información que necesitáis la tenéis en el aula virtual y en la bibliografía principal</a:t>
            </a:r>
          </a:p>
          <a:p>
            <a:endParaRPr lang="es-ES" dirty="0"/>
          </a:p>
        </p:txBody>
      </p:sp>
    </p:spTree>
    <p:extLst>
      <p:ext uri="{BB962C8B-B14F-4D97-AF65-F5344CB8AC3E}">
        <p14:creationId xmlns:p14="http://schemas.microsoft.com/office/powerpoint/2010/main" xmlns="" val="80091207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chemeClr val="accent4">
              <a:lumMod val="40000"/>
              <a:lumOff val="60000"/>
            </a:schemeClr>
          </a:solidFill>
        </p:spPr>
        <p:txBody>
          <a:bodyPr>
            <a:normAutofit fontScale="90000"/>
          </a:bodyPr>
          <a:lstStyle/>
          <a:p>
            <a:r>
              <a:rPr lang="es-ES" dirty="0" smtClean="0"/>
              <a:t>Creación de conjuntos de datos a partir de otros ya creados: SET</a:t>
            </a:r>
            <a:endParaRPr lang="es-ES" dirty="0"/>
          </a:p>
        </p:txBody>
      </p:sp>
      <p:grpSp>
        <p:nvGrpSpPr>
          <p:cNvPr id="8" name="7 Grupo"/>
          <p:cNvGrpSpPr/>
          <p:nvPr/>
        </p:nvGrpSpPr>
        <p:grpSpPr>
          <a:xfrm>
            <a:off x="539552" y="1340768"/>
            <a:ext cx="2657475" cy="2169790"/>
            <a:chOff x="539552" y="1628800"/>
            <a:chExt cx="2657475" cy="2169790"/>
          </a:xfrm>
        </p:grpSpPr>
        <p:pic>
          <p:nvPicPr>
            <p:cNvPr id="24578" name="Picture 2"/>
            <p:cNvPicPr>
              <a:picLocks noChangeAspect="1" noChangeArrowheads="1"/>
            </p:cNvPicPr>
            <p:nvPr/>
          </p:nvPicPr>
          <p:blipFill>
            <a:blip r:embed="rId2" cstate="print"/>
            <a:srcRect/>
            <a:stretch>
              <a:fillRect/>
            </a:stretch>
          </p:blipFill>
          <p:spPr bwMode="auto">
            <a:xfrm>
              <a:off x="539552" y="1988840"/>
              <a:ext cx="2657475" cy="1809750"/>
            </a:xfrm>
            <a:prstGeom prst="rect">
              <a:avLst/>
            </a:prstGeom>
            <a:noFill/>
            <a:ln w="9525">
              <a:noFill/>
              <a:miter lim="800000"/>
              <a:headEnd/>
              <a:tailEnd/>
            </a:ln>
          </p:spPr>
        </p:pic>
        <p:sp>
          <p:nvSpPr>
            <p:cNvPr id="4" name="3 CuadroTexto"/>
            <p:cNvSpPr txBox="1"/>
            <p:nvPr/>
          </p:nvSpPr>
          <p:spPr>
            <a:xfrm>
              <a:off x="971600" y="1628800"/>
              <a:ext cx="2160240" cy="369332"/>
            </a:xfrm>
            <a:prstGeom prst="rect">
              <a:avLst/>
            </a:prstGeom>
            <a:noFill/>
          </p:spPr>
          <p:txBody>
            <a:bodyPr wrap="square" rtlCol="0">
              <a:spAutoFit/>
            </a:bodyPr>
            <a:lstStyle/>
            <a:p>
              <a:r>
                <a:rPr lang="es-ES" dirty="0" smtClean="0"/>
                <a:t>Extranjeros1</a:t>
              </a:r>
              <a:endParaRPr lang="es-ES" dirty="0"/>
            </a:p>
          </p:txBody>
        </p:sp>
      </p:grpSp>
      <p:grpSp>
        <p:nvGrpSpPr>
          <p:cNvPr id="9" name="8 Grupo"/>
          <p:cNvGrpSpPr/>
          <p:nvPr/>
        </p:nvGrpSpPr>
        <p:grpSpPr>
          <a:xfrm>
            <a:off x="4139952" y="1372369"/>
            <a:ext cx="3096344" cy="1912615"/>
            <a:chOff x="4139952" y="1628800"/>
            <a:chExt cx="3096344" cy="1912615"/>
          </a:xfrm>
        </p:grpSpPr>
        <p:pic>
          <p:nvPicPr>
            <p:cNvPr id="24579" name="Picture 3"/>
            <p:cNvPicPr>
              <a:picLocks noChangeAspect="1" noChangeArrowheads="1"/>
            </p:cNvPicPr>
            <p:nvPr/>
          </p:nvPicPr>
          <p:blipFill>
            <a:blip r:embed="rId3" cstate="print"/>
            <a:srcRect/>
            <a:stretch>
              <a:fillRect/>
            </a:stretch>
          </p:blipFill>
          <p:spPr bwMode="auto">
            <a:xfrm>
              <a:off x="4139952" y="1988840"/>
              <a:ext cx="3038475" cy="1552575"/>
            </a:xfrm>
            <a:prstGeom prst="rect">
              <a:avLst/>
            </a:prstGeom>
            <a:noFill/>
            <a:ln w="9525">
              <a:noFill/>
              <a:miter lim="800000"/>
              <a:headEnd/>
              <a:tailEnd/>
            </a:ln>
          </p:spPr>
        </p:pic>
        <p:sp>
          <p:nvSpPr>
            <p:cNvPr id="6" name="5 CuadroTexto"/>
            <p:cNvSpPr txBox="1"/>
            <p:nvPr/>
          </p:nvSpPr>
          <p:spPr>
            <a:xfrm>
              <a:off x="4427984" y="1628800"/>
              <a:ext cx="2808312" cy="369332"/>
            </a:xfrm>
            <a:prstGeom prst="rect">
              <a:avLst/>
            </a:prstGeom>
            <a:noFill/>
          </p:spPr>
          <p:txBody>
            <a:bodyPr wrap="square" rtlCol="0">
              <a:spAutoFit/>
            </a:bodyPr>
            <a:lstStyle/>
            <a:p>
              <a:r>
                <a:rPr lang="es-ES" dirty="0" smtClean="0"/>
                <a:t>          Extranjeros2 </a:t>
              </a:r>
              <a:endParaRPr lang="es-ES" dirty="0"/>
            </a:p>
          </p:txBody>
        </p:sp>
      </p:grpSp>
      <p:pic>
        <p:nvPicPr>
          <p:cNvPr id="24581" name="Picture 5"/>
          <p:cNvPicPr>
            <a:picLocks noChangeAspect="1" noChangeArrowheads="1"/>
          </p:cNvPicPr>
          <p:nvPr/>
        </p:nvPicPr>
        <p:blipFill>
          <a:blip r:embed="rId4" cstate="print"/>
          <a:srcRect/>
          <a:stretch>
            <a:fillRect/>
          </a:stretch>
        </p:blipFill>
        <p:spPr bwMode="auto">
          <a:xfrm>
            <a:off x="323528" y="4340740"/>
            <a:ext cx="3960440" cy="744444"/>
          </a:xfrm>
          <a:prstGeom prst="rect">
            <a:avLst/>
          </a:prstGeom>
          <a:noFill/>
          <a:ln w="9525">
            <a:noFill/>
            <a:miter lim="800000"/>
            <a:headEnd/>
            <a:tailEnd/>
          </a:ln>
        </p:spPr>
      </p:pic>
      <p:grpSp>
        <p:nvGrpSpPr>
          <p:cNvPr id="17" name="16 Grupo"/>
          <p:cNvGrpSpPr/>
          <p:nvPr/>
        </p:nvGrpSpPr>
        <p:grpSpPr>
          <a:xfrm>
            <a:off x="3563888" y="3501008"/>
            <a:ext cx="5400600" cy="3086100"/>
            <a:chOff x="3563888" y="3501008"/>
            <a:chExt cx="5400600" cy="3086100"/>
          </a:xfrm>
        </p:grpSpPr>
        <p:grpSp>
          <p:nvGrpSpPr>
            <p:cNvPr id="16" name="15 Grupo"/>
            <p:cNvGrpSpPr/>
            <p:nvPr/>
          </p:nvGrpSpPr>
          <p:grpSpPr>
            <a:xfrm>
              <a:off x="4427984" y="3501008"/>
              <a:ext cx="4536504" cy="3086100"/>
              <a:chOff x="4427984" y="3501008"/>
              <a:chExt cx="4536504" cy="3086100"/>
            </a:xfrm>
          </p:grpSpPr>
          <p:pic>
            <p:nvPicPr>
              <p:cNvPr id="24580" name="Picture 4"/>
              <p:cNvPicPr>
                <a:picLocks noChangeAspect="1" noChangeArrowheads="1"/>
              </p:cNvPicPr>
              <p:nvPr/>
            </p:nvPicPr>
            <p:blipFill>
              <a:blip r:embed="rId5" cstate="print"/>
              <a:srcRect/>
              <a:stretch>
                <a:fillRect/>
              </a:stretch>
            </p:blipFill>
            <p:spPr bwMode="auto">
              <a:xfrm>
                <a:off x="4427984" y="3501008"/>
                <a:ext cx="2990850" cy="3086100"/>
              </a:xfrm>
              <a:prstGeom prst="rect">
                <a:avLst/>
              </a:prstGeom>
              <a:noFill/>
              <a:ln w="9525">
                <a:noFill/>
                <a:miter lim="800000"/>
                <a:headEnd/>
                <a:tailEnd/>
              </a:ln>
            </p:spPr>
          </p:pic>
          <p:sp>
            <p:nvSpPr>
              <p:cNvPr id="14" name="13 CuadroTexto"/>
              <p:cNvSpPr txBox="1"/>
              <p:nvPr/>
            </p:nvSpPr>
            <p:spPr>
              <a:xfrm>
                <a:off x="7596336" y="3789040"/>
                <a:ext cx="1368152" cy="1200329"/>
              </a:xfrm>
              <a:prstGeom prst="rect">
                <a:avLst/>
              </a:prstGeom>
              <a:solidFill>
                <a:srgbClr val="FFC000"/>
              </a:solidFill>
            </p:spPr>
            <p:txBody>
              <a:bodyPr wrap="square" rtlCol="0">
                <a:spAutoFit/>
              </a:bodyPr>
              <a:lstStyle/>
              <a:p>
                <a:r>
                  <a:rPr lang="es-ES" dirty="0" smtClean="0"/>
                  <a:t>La unión se realiza añadiendo filas </a:t>
                </a:r>
                <a:endParaRPr lang="es-ES" dirty="0"/>
              </a:p>
            </p:txBody>
          </p:sp>
        </p:grpSp>
        <p:sp>
          <p:nvSpPr>
            <p:cNvPr id="15" name="14 Flecha derecha"/>
            <p:cNvSpPr/>
            <p:nvPr/>
          </p:nvSpPr>
          <p:spPr>
            <a:xfrm>
              <a:off x="3563888" y="5013176"/>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box(in)">
                                      <p:cBhvr>
                                        <p:cTn id="7" dur="500"/>
                                        <p:tgtEl>
                                          <p:spTgt spid="2458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ox(in)">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143000"/>
          </a:xfrm>
          <a:solidFill>
            <a:schemeClr val="accent4">
              <a:lumMod val="40000"/>
              <a:lumOff val="60000"/>
            </a:schemeClr>
          </a:solidFill>
        </p:spPr>
        <p:txBody>
          <a:bodyPr/>
          <a:lstStyle/>
          <a:p>
            <a:r>
              <a:rPr lang="es-ES" dirty="0" smtClean="0"/>
              <a:t>Manipulación de datos </a:t>
            </a:r>
            <a:endParaRPr lang="es-ES" dirty="0"/>
          </a:p>
        </p:txBody>
      </p:sp>
      <p:sp>
        <p:nvSpPr>
          <p:cNvPr id="3" name="2 CuadroTexto"/>
          <p:cNvSpPr txBox="1"/>
          <p:nvPr/>
        </p:nvSpPr>
        <p:spPr>
          <a:xfrm>
            <a:off x="611560" y="1056793"/>
            <a:ext cx="7704856" cy="5324535"/>
          </a:xfrm>
          <a:prstGeom prst="rect">
            <a:avLst/>
          </a:prstGeom>
          <a:noFill/>
        </p:spPr>
        <p:txBody>
          <a:bodyPr wrap="square" rtlCol="0">
            <a:spAutoFit/>
          </a:bodyPr>
          <a:lstStyle/>
          <a:p>
            <a:pPr marL="177800" indent="-177800">
              <a:buFont typeface="Arial" pitchFamily="34" charset="0"/>
              <a:buChar char="•"/>
            </a:pPr>
            <a:r>
              <a:rPr lang="es-ES" sz="2000" dirty="0" smtClean="0"/>
              <a:t> CREAR VARIABLES CON OPERACIONES BÁSICAS (SUMAS, RESTAS, …) </a:t>
            </a:r>
          </a:p>
          <a:p>
            <a:r>
              <a:rPr lang="es-ES_tradnl" sz="2000" i="1" dirty="0" smtClean="0"/>
              <a:t>	</a:t>
            </a:r>
            <a:r>
              <a:rPr lang="es-ES_tradnl" sz="2000" i="1" dirty="0" smtClean="0">
                <a:solidFill>
                  <a:srgbClr val="0070C0"/>
                </a:solidFill>
              </a:rPr>
              <a:t>data beneficio;      </a:t>
            </a:r>
            <a:r>
              <a:rPr lang="es-ES_tradnl" sz="2000" dirty="0" smtClean="0">
                <a:solidFill>
                  <a:srgbClr val="0070C0"/>
                </a:solidFill>
              </a:rPr>
              <a:t> </a:t>
            </a:r>
          </a:p>
          <a:p>
            <a:r>
              <a:rPr lang="es-ES_tradnl" sz="2000" i="1" dirty="0" smtClean="0">
                <a:solidFill>
                  <a:srgbClr val="0070C0"/>
                </a:solidFill>
              </a:rPr>
              <a:t>		input </a:t>
            </a:r>
            <a:r>
              <a:rPr lang="es-ES_tradnl" sz="2000" i="1" dirty="0" err="1" smtClean="0">
                <a:solidFill>
                  <a:srgbClr val="0070C0"/>
                </a:solidFill>
              </a:rPr>
              <a:t>year</a:t>
            </a:r>
            <a:r>
              <a:rPr lang="es-ES_tradnl" sz="2000" i="1" dirty="0" smtClean="0">
                <a:solidFill>
                  <a:srgbClr val="0070C0"/>
                </a:solidFill>
              </a:rPr>
              <a:t> ingreso gastos;  </a:t>
            </a:r>
            <a:endParaRPr lang="es-ES" sz="2000" dirty="0" smtClean="0">
              <a:solidFill>
                <a:srgbClr val="0070C0"/>
              </a:solidFill>
            </a:endParaRPr>
          </a:p>
          <a:p>
            <a:r>
              <a:rPr lang="es-ES_tradnl" sz="2000" i="1" dirty="0" smtClean="0">
                <a:solidFill>
                  <a:srgbClr val="0070C0"/>
                </a:solidFill>
              </a:rPr>
              <a:t>		</a:t>
            </a:r>
            <a:r>
              <a:rPr lang="es-ES_tradnl" sz="2000" b="1" i="1" dirty="0" smtClean="0">
                <a:solidFill>
                  <a:srgbClr val="0070C0"/>
                </a:solidFill>
              </a:rPr>
              <a:t>ganancia=</a:t>
            </a:r>
            <a:r>
              <a:rPr lang="es-ES_tradnl" sz="2000" b="1" i="1" dirty="0" err="1" smtClean="0">
                <a:solidFill>
                  <a:srgbClr val="0070C0"/>
                </a:solidFill>
              </a:rPr>
              <a:t>ingreso‑gastos</a:t>
            </a:r>
            <a:r>
              <a:rPr lang="es-ES_tradnl" sz="2000" b="1" i="1" dirty="0" smtClean="0">
                <a:solidFill>
                  <a:srgbClr val="0070C0"/>
                </a:solidFill>
              </a:rPr>
              <a:t>;</a:t>
            </a:r>
            <a:endParaRPr lang="es-ES" sz="2000" b="1" dirty="0" smtClean="0">
              <a:solidFill>
                <a:srgbClr val="0070C0"/>
              </a:solidFill>
            </a:endParaRPr>
          </a:p>
          <a:p>
            <a:pPr marL="177800" indent="-177800"/>
            <a:endParaRPr lang="es-ES" sz="2000" dirty="0" smtClean="0"/>
          </a:p>
          <a:p>
            <a:pPr marL="177800" indent="-177800">
              <a:buFont typeface="Arial" pitchFamily="34" charset="0"/>
              <a:buChar char="•"/>
            </a:pPr>
            <a:r>
              <a:rPr lang="es-ES" sz="2000" dirty="0" smtClean="0"/>
              <a:t>SENTENCIAS CONDICIONALES (IF, ELSE)</a:t>
            </a:r>
          </a:p>
          <a:p>
            <a:r>
              <a:rPr lang="es-ES_tradnl" sz="2000" i="1" dirty="0" smtClean="0">
                <a:solidFill>
                  <a:srgbClr val="0070C0"/>
                </a:solidFill>
              </a:rPr>
              <a:t>                        </a:t>
            </a:r>
            <a:r>
              <a:rPr lang="es-ES_tradnl" sz="2000" b="1" i="1" dirty="0" err="1" smtClean="0">
                <a:solidFill>
                  <a:srgbClr val="0070C0"/>
                </a:solidFill>
              </a:rPr>
              <a:t>If</a:t>
            </a:r>
            <a:r>
              <a:rPr lang="es-ES_tradnl" sz="2000" i="1" dirty="0" smtClean="0">
                <a:solidFill>
                  <a:srgbClr val="0070C0"/>
                </a:solidFill>
              </a:rPr>
              <a:t> venta&gt;ganancia </a:t>
            </a:r>
            <a:r>
              <a:rPr lang="es-ES_tradnl" sz="2000" i="1" dirty="0" err="1" smtClean="0">
                <a:solidFill>
                  <a:srgbClr val="0070C0"/>
                </a:solidFill>
              </a:rPr>
              <a:t>then</a:t>
            </a:r>
            <a:r>
              <a:rPr lang="es-ES_tradnl" sz="2000" i="1" dirty="0" smtClean="0">
                <a:solidFill>
                  <a:srgbClr val="0070C0"/>
                </a:solidFill>
              </a:rPr>
              <a:t>  ejercicio=‘positivo’; </a:t>
            </a:r>
          </a:p>
          <a:p>
            <a:r>
              <a:rPr lang="es-ES_tradnl" sz="2000" i="1" dirty="0" smtClean="0">
                <a:solidFill>
                  <a:srgbClr val="0070C0"/>
                </a:solidFill>
              </a:rPr>
              <a:t>                        </a:t>
            </a:r>
            <a:r>
              <a:rPr lang="es-ES_tradnl" sz="2000" b="1" i="1" dirty="0" err="1" smtClean="0">
                <a:solidFill>
                  <a:srgbClr val="0070C0"/>
                </a:solidFill>
              </a:rPr>
              <a:t>else</a:t>
            </a:r>
            <a:r>
              <a:rPr lang="es-ES_tradnl" sz="2000" b="1" i="1" dirty="0" smtClean="0">
                <a:solidFill>
                  <a:srgbClr val="0070C0"/>
                </a:solidFill>
              </a:rPr>
              <a:t> </a:t>
            </a:r>
            <a:r>
              <a:rPr lang="es-ES_tradnl" sz="2000" i="1" dirty="0" smtClean="0">
                <a:solidFill>
                  <a:srgbClr val="0070C0"/>
                </a:solidFill>
              </a:rPr>
              <a:t>ejercicio=‘negativo’; 	</a:t>
            </a:r>
            <a:endParaRPr lang="es-ES" sz="2000" dirty="0" smtClean="0"/>
          </a:p>
          <a:p>
            <a:pPr marL="177800" indent="-177800"/>
            <a:endParaRPr lang="es-ES" sz="2000" dirty="0" smtClean="0"/>
          </a:p>
          <a:p>
            <a:pPr marL="177800" indent="-177800">
              <a:buFont typeface="Arial" pitchFamily="34" charset="0"/>
              <a:buChar char="•"/>
            </a:pPr>
            <a:r>
              <a:rPr lang="es-ES" sz="2000" dirty="0" smtClean="0"/>
              <a:t>OPERADORES SENTENCIAS CONDICIONALES</a:t>
            </a:r>
          </a:p>
          <a:p>
            <a:pPr marL="177800" indent="-177800"/>
            <a:endParaRPr lang="es-ES" sz="2000" dirty="0" smtClean="0"/>
          </a:p>
          <a:p>
            <a:pPr marL="177800" indent="-177800"/>
            <a:r>
              <a:rPr lang="fr-FR" sz="2000" dirty="0" smtClean="0"/>
              <a:t>                               &lt;  LT              &lt;=  LE              &gt;  GT       </a:t>
            </a:r>
          </a:p>
          <a:p>
            <a:pPr marL="177800" indent="-177800"/>
            <a:r>
              <a:rPr lang="fr-FR" sz="2000" dirty="0" smtClean="0"/>
              <a:t>                              &gt;=  GE               =  EQ              ^=  NE</a:t>
            </a:r>
          </a:p>
          <a:p>
            <a:pPr marL="177800" indent="-177800"/>
            <a:r>
              <a:rPr lang="fr-FR" sz="2000" dirty="0" smtClean="0"/>
              <a:t>                                  IN  (es </a:t>
            </a:r>
            <a:r>
              <a:rPr lang="fr-FR" sz="2000" dirty="0" err="1" smtClean="0"/>
              <a:t>uno</a:t>
            </a:r>
            <a:r>
              <a:rPr lang="fr-FR" sz="2000" dirty="0" smtClean="0"/>
              <a:t> de …)</a:t>
            </a:r>
          </a:p>
          <a:p>
            <a:pPr marL="177800" indent="-177800"/>
            <a:r>
              <a:rPr lang="fr-FR" sz="2000" dirty="0" smtClean="0"/>
              <a:t> </a:t>
            </a:r>
          </a:p>
          <a:p>
            <a:pPr marL="177800" indent="-177800"/>
            <a:r>
              <a:rPr lang="fr-FR" sz="2000" i="1" dirty="0" smtClean="0">
                <a:solidFill>
                  <a:srgbClr val="0070C0"/>
                </a:solidFill>
              </a:rPr>
              <a:t>            </a:t>
            </a:r>
            <a:r>
              <a:rPr lang="fr-FR" sz="2000" b="1" i="1" dirty="0" smtClean="0">
                <a:solidFill>
                  <a:srgbClr val="0070C0"/>
                </a:solidFill>
              </a:rPr>
              <a:t>If</a:t>
            </a:r>
            <a:r>
              <a:rPr lang="fr-FR" sz="2000" i="1" dirty="0" smtClean="0">
                <a:solidFill>
                  <a:srgbClr val="0070C0"/>
                </a:solidFill>
              </a:rPr>
              <a:t>  </a:t>
            </a:r>
            <a:r>
              <a:rPr lang="fr-FR" sz="2000" i="1" dirty="0" err="1" smtClean="0">
                <a:solidFill>
                  <a:srgbClr val="0070C0"/>
                </a:solidFill>
              </a:rPr>
              <a:t>distrito</a:t>
            </a:r>
            <a:r>
              <a:rPr lang="fr-FR" sz="2000" i="1" dirty="0" smtClean="0">
                <a:solidFill>
                  <a:srgbClr val="0070C0"/>
                </a:solidFill>
              </a:rPr>
              <a:t> </a:t>
            </a:r>
            <a:r>
              <a:rPr lang="fr-FR" sz="2000" b="1" i="1" dirty="0" smtClean="0">
                <a:solidFill>
                  <a:srgbClr val="0070C0"/>
                </a:solidFill>
              </a:rPr>
              <a:t>IN </a:t>
            </a:r>
            <a:r>
              <a:rPr lang="fr-FR" sz="2000" i="1" dirty="0" smtClean="0">
                <a:solidFill>
                  <a:srgbClr val="0070C0"/>
                </a:solidFill>
              </a:rPr>
              <a:t>(‘BARAJAS’ ,‘CENTRO’, ‘MONCLOA’) </a:t>
            </a:r>
            <a:r>
              <a:rPr lang="fr-FR" sz="2000" i="1" dirty="0" err="1" smtClean="0">
                <a:solidFill>
                  <a:srgbClr val="0070C0"/>
                </a:solidFill>
              </a:rPr>
              <a:t>then</a:t>
            </a:r>
            <a:r>
              <a:rPr lang="fr-FR" sz="2000" i="1" dirty="0" smtClean="0">
                <a:solidFill>
                  <a:srgbClr val="0070C0"/>
                </a:solidFill>
              </a:rPr>
              <a:t> x=1; </a:t>
            </a:r>
          </a:p>
          <a:p>
            <a:pPr marL="177800" indent="-177800"/>
            <a:r>
              <a:rPr lang="fr-FR" sz="2000" i="1" dirty="0" smtClean="0">
                <a:solidFill>
                  <a:srgbClr val="0070C0"/>
                </a:solidFill>
              </a:rPr>
              <a:t>             </a:t>
            </a:r>
            <a:r>
              <a:rPr lang="fr-FR" sz="2000" b="1" i="1" dirty="0" err="1" smtClean="0">
                <a:solidFill>
                  <a:srgbClr val="0070C0"/>
                </a:solidFill>
              </a:rPr>
              <a:t>else</a:t>
            </a:r>
            <a:r>
              <a:rPr lang="fr-FR" sz="2000" i="1" dirty="0" smtClean="0">
                <a:solidFill>
                  <a:srgbClr val="0070C0"/>
                </a:solidFill>
              </a:rPr>
              <a:t> x=0;</a:t>
            </a:r>
            <a:endParaRPr lang="es-ES" i="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5" end="1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a:solidFill>
            <a:schemeClr val="accent4">
              <a:lumMod val="40000"/>
              <a:lumOff val="60000"/>
            </a:schemeClr>
          </a:solidFill>
        </p:spPr>
        <p:txBody>
          <a:bodyPr/>
          <a:lstStyle/>
          <a:p>
            <a:r>
              <a:rPr lang="es-ES" dirty="0" smtClean="0"/>
              <a:t>Flujo de control paso data</a:t>
            </a:r>
            <a:endParaRPr lang="es-ES" dirty="0"/>
          </a:p>
        </p:txBody>
      </p:sp>
      <p:sp>
        <p:nvSpPr>
          <p:cNvPr id="4" name="3 Elipse"/>
          <p:cNvSpPr/>
          <p:nvPr/>
        </p:nvSpPr>
        <p:spPr>
          <a:xfrm>
            <a:off x="467544" y="1340768"/>
            <a:ext cx="3024336"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Fase de Compilación </a:t>
            </a:r>
            <a:endParaRPr lang="es-ES" dirty="0"/>
          </a:p>
        </p:txBody>
      </p:sp>
      <p:sp>
        <p:nvSpPr>
          <p:cNvPr id="5" name="4 Flecha derecha"/>
          <p:cNvSpPr/>
          <p:nvPr/>
        </p:nvSpPr>
        <p:spPr>
          <a:xfrm>
            <a:off x="3563888" y="1916832"/>
            <a:ext cx="93610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4716016" y="1628800"/>
            <a:ext cx="3600400" cy="1008112"/>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2"/>
                </a:solidFill>
              </a:rPr>
              <a:t>Comprobación de sintaxis</a:t>
            </a:r>
            <a:endParaRPr lang="es-ES" dirty="0">
              <a:solidFill>
                <a:schemeClr val="tx2"/>
              </a:solidFill>
            </a:endParaRPr>
          </a:p>
        </p:txBody>
      </p:sp>
      <p:sp>
        <p:nvSpPr>
          <p:cNvPr id="7" name="6 Elipse"/>
          <p:cNvSpPr/>
          <p:nvPr/>
        </p:nvSpPr>
        <p:spPr>
          <a:xfrm>
            <a:off x="395536" y="4005064"/>
            <a:ext cx="3024336"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Fase de Ejecución</a:t>
            </a:r>
            <a:endParaRPr lang="es-ES" dirty="0"/>
          </a:p>
        </p:txBody>
      </p:sp>
      <p:sp>
        <p:nvSpPr>
          <p:cNvPr id="8" name="7 Flecha derecha"/>
          <p:cNvSpPr/>
          <p:nvPr/>
        </p:nvSpPr>
        <p:spPr>
          <a:xfrm>
            <a:off x="3491880" y="4581128"/>
            <a:ext cx="93610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Rectángulo redondeado"/>
          <p:cNvSpPr/>
          <p:nvPr/>
        </p:nvSpPr>
        <p:spPr>
          <a:xfrm>
            <a:off x="4716016" y="2996952"/>
            <a:ext cx="4248472" cy="386104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s-ES" dirty="0" smtClean="0">
                <a:solidFill>
                  <a:schemeClr val="tx2"/>
                </a:solidFill>
              </a:rPr>
              <a:t>Creación vector de variables</a:t>
            </a:r>
          </a:p>
          <a:p>
            <a:pPr marL="342900" indent="-342900">
              <a:buAutoNum type="arabicPeriod"/>
            </a:pPr>
            <a:r>
              <a:rPr lang="es-ES" dirty="0" smtClean="0">
                <a:solidFill>
                  <a:schemeClr val="tx2"/>
                </a:solidFill>
              </a:rPr>
              <a:t>Comienzo secuencia sentencias paso data. </a:t>
            </a:r>
          </a:p>
          <a:p>
            <a:pPr marL="342900" indent="-342900">
              <a:buAutoNum type="arabicPeriod"/>
            </a:pPr>
            <a:r>
              <a:rPr lang="es-ES" dirty="0" smtClean="0">
                <a:solidFill>
                  <a:schemeClr val="tx2"/>
                </a:solidFill>
              </a:rPr>
              <a:t>Manipulación de variables. </a:t>
            </a:r>
          </a:p>
          <a:p>
            <a:pPr marL="342900" indent="-342900">
              <a:buAutoNum type="arabicPeriod"/>
            </a:pPr>
            <a:r>
              <a:rPr lang="es-ES" dirty="0" smtClean="0">
                <a:solidFill>
                  <a:schemeClr val="tx2"/>
                </a:solidFill>
              </a:rPr>
              <a:t>Con sentencia Output volcado del vector de variables en el conjunto de datos. </a:t>
            </a:r>
          </a:p>
          <a:p>
            <a:pPr marL="342900" indent="-342900">
              <a:buAutoNum type="arabicPeriod"/>
            </a:pPr>
            <a:r>
              <a:rPr lang="es-ES" dirty="0" smtClean="0">
                <a:solidFill>
                  <a:schemeClr val="tx2"/>
                </a:solidFill>
              </a:rPr>
              <a:t>Vuelta a leer una nueva observación con </a:t>
            </a:r>
            <a:r>
              <a:rPr lang="es-ES" dirty="0" err="1" smtClean="0">
                <a:solidFill>
                  <a:schemeClr val="tx2"/>
                </a:solidFill>
              </a:rPr>
              <a:t>reinicialización</a:t>
            </a:r>
            <a:r>
              <a:rPr lang="es-ES" dirty="0" smtClean="0">
                <a:solidFill>
                  <a:schemeClr val="tx2"/>
                </a:solidFill>
              </a:rPr>
              <a:t> del vector de variables (valores </a:t>
            </a:r>
            <a:r>
              <a:rPr lang="es-ES" dirty="0" err="1" smtClean="0">
                <a:solidFill>
                  <a:schemeClr val="tx2"/>
                </a:solidFill>
              </a:rPr>
              <a:t>missing</a:t>
            </a:r>
            <a:r>
              <a:rPr lang="es-ES" dirty="0" smtClean="0">
                <a:solidFill>
                  <a:schemeClr val="tx2"/>
                </a:solidFill>
              </a:rPr>
              <a:t>). </a:t>
            </a:r>
          </a:p>
          <a:p>
            <a:pPr marL="342900" indent="-342900">
              <a:buAutoNum type="arabicPeriod"/>
            </a:pPr>
            <a:r>
              <a:rPr lang="es-ES" dirty="0" smtClean="0">
                <a:solidFill>
                  <a:schemeClr val="tx2"/>
                </a:solidFill>
              </a:rPr>
              <a:t>Repetición de los puntos 2-3-4 hasta el final de la lectura de datos. </a:t>
            </a:r>
            <a:endParaRPr lang="es-ES" dirty="0">
              <a:solidFill>
                <a:schemeClr val="tx2"/>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4">
              <a:lumMod val="40000"/>
              <a:lumOff val="60000"/>
            </a:schemeClr>
          </a:solidFill>
        </p:spPr>
        <p:txBody>
          <a:bodyPr>
            <a:normAutofit fontScale="90000"/>
          </a:bodyPr>
          <a:lstStyle/>
          <a:p>
            <a:r>
              <a:rPr lang="es-ES" dirty="0" smtClean="0"/>
              <a:t>ALGUNOS PROCEDIMIENTOS BÁSICOS</a:t>
            </a:r>
            <a:endParaRPr lang="es-ES" dirty="0"/>
          </a:p>
        </p:txBody>
      </p:sp>
      <p:sp>
        <p:nvSpPr>
          <p:cNvPr id="21506" name="Rectangle 2"/>
          <p:cNvSpPr>
            <a:spLocks noChangeArrowheads="1"/>
          </p:cNvSpPr>
          <p:nvPr/>
        </p:nvSpPr>
        <p:spPr bwMode="auto">
          <a:xfrm>
            <a:off x="395536" y="1741455"/>
            <a:ext cx="892899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3200" b="1" u="none" strike="noStrike" cap="none" normalizeH="0" baseline="0" dirty="0" err="1" smtClean="0">
                <a:ln>
                  <a:noFill/>
                </a:ln>
                <a:solidFill>
                  <a:srgbClr val="00B0F0"/>
                </a:solidFill>
                <a:effectLst/>
                <a:latin typeface="Arial" pitchFamily="34" charset="0"/>
                <a:ea typeface="Times New Roman" pitchFamily="18" charset="0"/>
                <a:cs typeface="Arial" pitchFamily="34" charset="0"/>
              </a:rPr>
              <a:t>Proc</a:t>
            </a:r>
            <a:r>
              <a:rPr kumimoji="0" lang="es-ES" sz="3200" b="1"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 </a:t>
            </a:r>
            <a:r>
              <a:rPr kumimoji="0" lang="es-ES" sz="3200" b="1" u="none" strike="noStrike" cap="none" normalizeH="0" baseline="0" dirty="0" err="1" smtClean="0">
                <a:ln>
                  <a:noFill/>
                </a:ln>
                <a:solidFill>
                  <a:srgbClr val="00B0F0"/>
                </a:solidFill>
                <a:effectLst/>
                <a:latin typeface="Arial" pitchFamily="34" charset="0"/>
                <a:ea typeface="Times New Roman" pitchFamily="18" charset="0"/>
                <a:cs typeface="Arial" pitchFamily="34" charset="0"/>
              </a:rPr>
              <a:t>freq</a:t>
            </a:r>
            <a:r>
              <a:rPr kumimoji="0" lang="es-ES" sz="3200" b="1"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 </a:t>
            </a:r>
            <a:r>
              <a:rPr kumimoji="0" lang="es-ES" sz="2000" b="0"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data = ventas;</a:t>
            </a:r>
            <a:endParaRPr kumimoji="0" lang="es-ES" sz="1100" b="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        </a:t>
            </a:r>
            <a:r>
              <a:rPr kumimoji="0" lang="es-ES" sz="2000" b="0" u="none" strike="noStrike" cap="none" normalizeH="0" baseline="0" dirty="0" err="1" smtClean="0">
                <a:ln>
                  <a:noFill/>
                </a:ln>
                <a:solidFill>
                  <a:srgbClr val="00B0F0"/>
                </a:solidFill>
                <a:effectLst/>
                <a:latin typeface="Arial" pitchFamily="34" charset="0"/>
                <a:ea typeface="Times New Roman" pitchFamily="18" charset="0"/>
                <a:cs typeface="Arial" pitchFamily="34" charset="0"/>
              </a:rPr>
              <a:t>tables</a:t>
            </a:r>
            <a:r>
              <a:rPr kumimoji="0" lang="es-ES" sz="2000" b="0"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 </a:t>
            </a:r>
            <a:r>
              <a:rPr kumimoji="0" lang="es-ES" sz="2000" b="0" u="none" strike="noStrike" cap="none" normalizeH="0" baseline="0" dirty="0" err="1" smtClean="0">
                <a:ln>
                  <a:noFill/>
                </a:ln>
                <a:solidFill>
                  <a:srgbClr val="00B0F0"/>
                </a:solidFill>
                <a:effectLst/>
                <a:latin typeface="Arial" pitchFamily="34" charset="0"/>
                <a:ea typeface="Times New Roman" pitchFamily="18" charset="0"/>
                <a:cs typeface="Arial" pitchFamily="34" charset="0"/>
              </a:rPr>
              <a:t>region</a:t>
            </a:r>
            <a:r>
              <a:rPr kumimoji="0" lang="es-ES" sz="2000" b="0"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a:t>
            </a:r>
            <a:endParaRPr kumimoji="0" lang="es-ES" sz="1100" b="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 </a:t>
            </a:r>
            <a:r>
              <a:rPr kumimoji="0" lang="es-ES" sz="2000" b="0" u="none" strike="noStrike" cap="none" normalizeH="0" baseline="0" dirty="0" err="1" smtClean="0">
                <a:ln>
                  <a:noFill/>
                </a:ln>
                <a:solidFill>
                  <a:srgbClr val="00B0F0"/>
                </a:solidFill>
                <a:effectLst/>
                <a:latin typeface="Arial" pitchFamily="34" charset="0"/>
                <a:ea typeface="Times New Roman" pitchFamily="18" charset="0"/>
                <a:cs typeface="Arial" pitchFamily="34" charset="0"/>
              </a:rPr>
              <a:t>run</a:t>
            </a:r>
            <a:r>
              <a:rPr kumimoji="0" lang="es-ES" sz="2000" b="0"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a:t>
            </a:r>
            <a:endParaRPr kumimoji="0" lang="es-ES" sz="3200" b="0" u="none" strike="noStrike" cap="none" normalizeH="0" baseline="0" dirty="0" smtClean="0">
              <a:ln>
                <a:noFill/>
              </a:ln>
              <a:solidFill>
                <a:schemeClr val="tx1"/>
              </a:solidFill>
              <a:effectLst/>
              <a:latin typeface="Arial" pitchFamily="34" charset="0"/>
              <a:cs typeface="Arial" pitchFamily="34" charset="0"/>
            </a:endParaRPr>
          </a:p>
        </p:txBody>
      </p:sp>
      <p:pic>
        <p:nvPicPr>
          <p:cNvPr id="21507" name="Picture 3"/>
          <p:cNvPicPr>
            <a:picLocks noChangeAspect="1" noChangeArrowheads="1"/>
          </p:cNvPicPr>
          <p:nvPr/>
        </p:nvPicPr>
        <p:blipFill>
          <a:blip r:embed="rId2" cstate="print"/>
          <a:srcRect/>
          <a:stretch>
            <a:fillRect/>
          </a:stretch>
        </p:blipFill>
        <p:spPr bwMode="auto">
          <a:xfrm>
            <a:off x="2339752" y="3284984"/>
            <a:ext cx="6150865" cy="18722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a:solidFill>
            <a:schemeClr val="accent4">
              <a:lumMod val="40000"/>
              <a:lumOff val="60000"/>
            </a:schemeClr>
          </a:solidFill>
        </p:spPr>
        <p:txBody>
          <a:bodyPr>
            <a:normAutofit fontScale="90000"/>
          </a:bodyPr>
          <a:lstStyle/>
          <a:p>
            <a:r>
              <a:rPr lang="es-ES" dirty="0" smtClean="0"/>
              <a:t>ALGUNOS PROCEDIMIENTOS BÁSICOS</a:t>
            </a:r>
            <a:endParaRPr lang="es-ES" dirty="0"/>
          </a:p>
        </p:txBody>
      </p:sp>
      <p:sp>
        <p:nvSpPr>
          <p:cNvPr id="5" name="4 CuadroTexto"/>
          <p:cNvSpPr txBox="1"/>
          <p:nvPr/>
        </p:nvSpPr>
        <p:spPr>
          <a:xfrm>
            <a:off x="899592" y="1772816"/>
            <a:ext cx="6480720" cy="646331"/>
          </a:xfrm>
          <a:prstGeom prst="rect">
            <a:avLst/>
          </a:prstGeom>
          <a:noFill/>
        </p:spPr>
        <p:txBody>
          <a:bodyPr wrap="square" rtlCol="0">
            <a:spAutoFit/>
          </a:bodyPr>
          <a:lstStyle/>
          <a:p>
            <a:endParaRPr lang="es-ES" dirty="0" smtClean="0"/>
          </a:p>
          <a:p>
            <a:endParaRPr lang="es-ES" dirty="0"/>
          </a:p>
        </p:txBody>
      </p:sp>
      <p:sp>
        <p:nvSpPr>
          <p:cNvPr id="21505" name="Rectangle 1"/>
          <p:cNvSpPr>
            <a:spLocks noChangeArrowheads="1"/>
          </p:cNvSpPr>
          <p:nvPr/>
        </p:nvSpPr>
        <p:spPr bwMode="auto">
          <a:xfrm>
            <a:off x="179512" y="1196752"/>
            <a:ext cx="9206366" cy="166199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err="1" smtClean="0">
                <a:ln>
                  <a:noFill/>
                </a:ln>
                <a:solidFill>
                  <a:srgbClr val="000080"/>
                </a:solidFill>
                <a:effectLst/>
                <a:latin typeface="Courier New" pitchFamily="49" charset="0"/>
                <a:ea typeface="Times New Roman" pitchFamily="18" charset="0"/>
                <a:cs typeface="Courier New" pitchFamily="49" charset="0"/>
              </a:rPr>
              <a:t>proc</a:t>
            </a: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s-ES" sz="2800" b="1" i="0" u="none" strike="noStrike" cap="none" normalizeH="0" baseline="0" dirty="0" err="1" smtClean="0">
                <a:ln>
                  <a:noFill/>
                </a:ln>
                <a:solidFill>
                  <a:srgbClr val="000080"/>
                </a:solidFill>
                <a:effectLst/>
                <a:latin typeface="Courier New" pitchFamily="49" charset="0"/>
                <a:ea typeface="Times New Roman" pitchFamily="18" charset="0"/>
                <a:cs typeface="Courier New" pitchFamily="49" charset="0"/>
              </a:rPr>
              <a:t>freq</a:t>
            </a: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s-ES" sz="28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data</a:t>
            </a: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=coco2;</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s-ES" sz="2800" b="0" i="0" u="none" strike="noStrike" cap="none" normalizeH="0" baseline="0" dirty="0" err="1" smtClean="0">
                <a:ln>
                  <a:noFill/>
                </a:ln>
                <a:solidFill>
                  <a:srgbClr val="0000FF"/>
                </a:solidFill>
                <a:effectLst/>
                <a:latin typeface="Courier New" pitchFamily="49" charset="0"/>
                <a:ea typeface="Times New Roman" pitchFamily="18" charset="0"/>
                <a:cs typeface="Courier New" pitchFamily="49" charset="0"/>
              </a:rPr>
              <a:t>tables</a:t>
            </a: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s-ES" sz="28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tipo_coche</a:t>
            </a: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r>
              <a:rPr kumimoji="0" lang="es-ES" sz="28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est_civil</a:t>
            </a: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s-ES" sz="28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nopercent</a:t>
            </a: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s-ES" sz="2800" b="1" i="0" u="none" strike="noStrike" cap="none" normalizeH="0" baseline="0" dirty="0" err="1" smtClean="0">
                <a:ln>
                  <a:noFill/>
                </a:ln>
                <a:solidFill>
                  <a:srgbClr val="000080"/>
                </a:solidFill>
                <a:effectLst/>
                <a:latin typeface="Courier New" pitchFamily="49" charset="0"/>
                <a:ea typeface="Times New Roman" pitchFamily="18" charset="0"/>
                <a:cs typeface="Courier New" pitchFamily="49" charset="0"/>
              </a:rPr>
              <a:t>run</a:t>
            </a:r>
            <a:r>
              <a:rPr kumimoji="0" lang="es-ES" sz="28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p:cNvPicPr>
            <a:picLocks noChangeAspect="1" noChangeArrowheads="1"/>
          </p:cNvPicPr>
          <p:nvPr/>
        </p:nvPicPr>
        <p:blipFill>
          <a:blip r:embed="rId2" cstate="print"/>
          <a:srcRect/>
          <a:stretch>
            <a:fillRect/>
          </a:stretch>
        </p:blipFill>
        <p:spPr bwMode="auto">
          <a:xfrm>
            <a:off x="2411760" y="2204864"/>
            <a:ext cx="4848365" cy="447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4">
              <a:lumMod val="40000"/>
              <a:lumOff val="60000"/>
            </a:schemeClr>
          </a:solidFill>
        </p:spPr>
        <p:txBody>
          <a:bodyPr/>
          <a:lstStyle/>
          <a:p>
            <a:r>
              <a:rPr lang="es-ES" dirty="0" smtClean="0"/>
              <a:t>Operadores SAS  y constantes</a:t>
            </a:r>
            <a:endParaRPr lang="es-ES" dirty="0"/>
          </a:p>
        </p:txBody>
      </p:sp>
      <p:sp>
        <p:nvSpPr>
          <p:cNvPr id="3" name="2 CuadroTexto"/>
          <p:cNvSpPr txBox="1"/>
          <p:nvPr/>
        </p:nvSpPr>
        <p:spPr>
          <a:xfrm>
            <a:off x="2051720" y="1772816"/>
            <a:ext cx="6984776" cy="1938992"/>
          </a:xfrm>
          <a:prstGeom prst="rect">
            <a:avLst/>
          </a:prstGeom>
          <a:solidFill>
            <a:srgbClr val="FFFFCC"/>
          </a:solidFill>
        </p:spPr>
        <p:txBody>
          <a:bodyPr wrap="square" rtlCol="0">
            <a:spAutoFit/>
          </a:bodyPr>
          <a:lstStyle/>
          <a:p>
            <a:r>
              <a:rPr lang="es-ES" sz="2400" dirty="0" smtClean="0"/>
              <a:t>Suma        </a:t>
            </a:r>
            <a:r>
              <a:rPr lang="es-ES" sz="2400" dirty="0" smtClean="0">
                <a:solidFill>
                  <a:srgbClr val="0070C0"/>
                </a:solidFill>
              </a:rPr>
              <a:t>+</a:t>
            </a:r>
            <a:r>
              <a:rPr lang="es-ES" sz="2400" dirty="0" smtClean="0"/>
              <a:t>           Resta    </a:t>
            </a:r>
            <a:r>
              <a:rPr lang="es-ES" sz="2400" dirty="0" smtClean="0">
                <a:solidFill>
                  <a:srgbClr val="0070C0"/>
                </a:solidFill>
              </a:rPr>
              <a:t>-  </a:t>
            </a:r>
            <a:r>
              <a:rPr lang="es-ES" sz="2400" dirty="0" smtClean="0"/>
              <a:t>               multiplicación     </a:t>
            </a:r>
            <a:r>
              <a:rPr lang="es-ES" sz="2400" dirty="0" smtClean="0">
                <a:solidFill>
                  <a:srgbClr val="0070C0"/>
                </a:solidFill>
              </a:rPr>
              <a:t>*</a:t>
            </a:r>
          </a:p>
          <a:p>
            <a:endParaRPr lang="es-ES" sz="2400" dirty="0" smtClean="0"/>
          </a:p>
          <a:p>
            <a:r>
              <a:rPr lang="es-ES" sz="2400" dirty="0" err="1" smtClean="0"/>
              <a:t>Division</a:t>
            </a:r>
            <a:r>
              <a:rPr lang="es-ES" sz="2400" dirty="0" smtClean="0"/>
              <a:t>     </a:t>
            </a:r>
            <a:r>
              <a:rPr lang="es-ES" sz="2400" dirty="0" smtClean="0">
                <a:solidFill>
                  <a:srgbClr val="0070C0"/>
                </a:solidFill>
              </a:rPr>
              <a:t>/</a:t>
            </a:r>
            <a:r>
              <a:rPr lang="es-ES" sz="2400" dirty="0" smtClean="0"/>
              <a:t>          elevado   </a:t>
            </a:r>
            <a:r>
              <a:rPr lang="es-ES" sz="2400" dirty="0" smtClean="0">
                <a:solidFill>
                  <a:srgbClr val="0070C0"/>
                </a:solidFill>
              </a:rPr>
              <a:t>**</a:t>
            </a:r>
            <a:r>
              <a:rPr lang="es-ES" sz="2400" dirty="0" smtClean="0"/>
              <a:t>           exponencial  </a:t>
            </a:r>
            <a:r>
              <a:rPr lang="es-ES" sz="2400" dirty="0" err="1" smtClean="0">
                <a:solidFill>
                  <a:srgbClr val="0070C0"/>
                </a:solidFill>
              </a:rPr>
              <a:t>exp</a:t>
            </a:r>
            <a:r>
              <a:rPr lang="es-ES" sz="2400" dirty="0" smtClean="0">
                <a:solidFill>
                  <a:srgbClr val="0070C0"/>
                </a:solidFill>
              </a:rPr>
              <a:t>( ) </a:t>
            </a:r>
          </a:p>
          <a:p>
            <a:endParaRPr lang="es-ES" sz="2400" dirty="0" smtClean="0"/>
          </a:p>
          <a:p>
            <a:r>
              <a:rPr lang="es-ES" sz="2400" dirty="0" smtClean="0"/>
              <a:t>logaritmo  </a:t>
            </a:r>
            <a:r>
              <a:rPr lang="es-ES" sz="2400" dirty="0" smtClean="0">
                <a:solidFill>
                  <a:srgbClr val="0070C0"/>
                </a:solidFill>
              </a:rPr>
              <a:t>log( )</a:t>
            </a:r>
            <a:endParaRPr lang="es-ES" sz="2400" dirty="0" smtClean="0"/>
          </a:p>
        </p:txBody>
      </p:sp>
      <p:sp>
        <p:nvSpPr>
          <p:cNvPr id="5" name="4 CuadroTexto"/>
          <p:cNvSpPr txBox="1"/>
          <p:nvPr/>
        </p:nvSpPr>
        <p:spPr>
          <a:xfrm>
            <a:off x="1979712" y="4149080"/>
            <a:ext cx="7128792" cy="2246769"/>
          </a:xfrm>
          <a:prstGeom prst="rect">
            <a:avLst/>
          </a:prstGeom>
          <a:solidFill>
            <a:srgbClr val="FFFFCC"/>
          </a:solidFill>
        </p:spPr>
        <p:txBody>
          <a:bodyPr wrap="square" rtlCol="0">
            <a:spAutoFit/>
          </a:bodyPr>
          <a:lstStyle/>
          <a:p>
            <a:r>
              <a:rPr lang="es-ES_tradnl" sz="2800" dirty="0" smtClean="0"/>
              <a:t>Numéricas                	</a:t>
            </a:r>
            <a:r>
              <a:rPr lang="es-ES_tradnl" sz="2800" dirty="0" smtClean="0">
                <a:solidFill>
                  <a:srgbClr val="0070C0"/>
                </a:solidFill>
              </a:rPr>
              <a:t>27</a:t>
            </a:r>
            <a:r>
              <a:rPr lang="es-ES_tradnl" sz="2800" dirty="0" smtClean="0"/>
              <a:t>   </a:t>
            </a:r>
            <a:r>
              <a:rPr lang="es-ES_tradnl" sz="2800" dirty="0" smtClean="0">
                <a:solidFill>
                  <a:srgbClr val="0070C0"/>
                </a:solidFill>
              </a:rPr>
              <a:t>3E10</a:t>
            </a:r>
          </a:p>
          <a:p>
            <a:r>
              <a:rPr lang="es-ES_tradnl" sz="2800" dirty="0" smtClean="0"/>
              <a:t>fecha, (date)          		</a:t>
            </a:r>
            <a:r>
              <a:rPr lang="es-ES_tradnl" sz="2800" dirty="0" smtClean="0">
                <a:solidFill>
                  <a:srgbClr val="0070C0"/>
                </a:solidFill>
              </a:rPr>
              <a:t>'1jan1984'd </a:t>
            </a:r>
            <a:endParaRPr lang="es-ES" sz="2800" dirty="0" smtClean="0">
              <a:solidFill>
                <a:srgbClr val="0070C0"/>
              </a:solidFill>
            </a:endParaRPr>
          </a:p>
          <a:p>
            <a:r>
              <a:rPr lang="es-ES_tradnl" sz="2800" dirty="0" err="1" smtClean="0"/>
              <a:t>fecha‑tiempo</a:t>
            </a:r>
            <a:r>
              <a:rPr lang="es-ES_tradnl" sz="2800" dirty="0" smtClean="0"/>
              <a:t>,          	</a:t>
            </a:r>
            <a:r>
              <a:rPr lang="es-ES_tradnl" sz="2800" dirty="0" smtClean="0">
                <a:solidFill>
                  <a:srgbClr val="0070C0"/>
                </a:solidFill>
              </a:rPr>
              <a:t>'15jun93:12:34:19' </a:t>
            </a:r>
            <a:r>
              <a:rPr lang="es-ES_tradnl" sz="2800" dirty="0" err="1" smtClean="0">
                <a:solidFill>
                  <a:srgbClr val="0070C0"/>
                </a:solidFill>
              </a:rPr>
              <a:t>dt</a:t>
            </a:r>
            <a:r>
              <a:rPr lang="es-ES_tradnl" sz="2800" dirty="0" smtClean="0"/>
              <a:t>  </a:t>
            </a:r>
            <a:endParaRPr lang="es-ES" sz="2800" dirty="0" smtClean="0"/>
          </a:p>
          <a:p>
            <a:r>
              <a:rPr lang="es-ES_tradnl" sz="2800" dirty="0" smtClean="0"/>
              <a:t>tiempo (numérica)     	</a:t>
            </a:r>
            <a:r>
              <a:rPr lang="es-ES_tradnl" sz="2800" dirty="0" smtClean="0">
                <a:solidFill>
                  <a:srgbClr val="0070C0"/>
                </a:solidFill>
              </a:rPr>
              <a:t>'9:45't</a:t>
            </a:r>
          </a:p>
          <a:p>
            <a:r>
              <a:rPr lang="es-ES_tradnl" sz="2800" dirty="0" smtClean="0"/>
              <a:t>Carácter                   	</a:t>
            </a:r>
            <a:r>
              <a:rPr lang="es-ES_tradnl" sz="2800" dirty="0" smtClean="0">
                <a:solidFill>
                  <a:srgbClr val="0070C0"/>
                </a:solidFill>
              </a:rPr>
              <a:t>‘ Castilla la Mancha’</a:t>
            </a:r>
            <a:endParaRPr lang="es-ES" dirty="0"/>
          </a:p>
        </p:txBody>
      </p:sp>
      <p:sp>
        <p:nvSpPr>
          <p:cNvPr id="4" name="3 Rectángulo redondeado"/>
          <p:cNvSpPr/>
          <p:nvPr/>
        </p:nvSpPr>
        <p:spPr>
          <a:xfrm>
            <a:off x="179512" y="2346846"/>
            <a:ext cx="1728192" cy="86613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a:solidFill>
                  <a:srgbClr val="002060"/>
                </a:solidFill>
              </a:rPr>
              <a:t>O</a:t>
            </a:r>
            <a:r>
              <a:rPr lang="es-ES" sz="2400" dirty="0" smtClean="0">
                <a:solidFill>
                  <a:srgbClr val="002060"/>
                </a:solidFill>
              </a:rPr>
              <a:t>peradores</a:t>
            </a:r>
            <a:endParaRPr lang="es-ES" sz="2400" dirty="0">
              <a:solidFill>
                <a:srgbClr val="002060"/>
              </a:solidFill>
            </a:endParaRPr>
          </a:p>
        </p:txBody>
      </p:sp>
      <p:sp>
        <p:nvSpPr>
          <p:cNvPr id="6" name="5 Rectángulo redondeado"/>
          <p:cNvSpPr/>
          <p:nvPr/>
        </p:nvSpPr>
        <p:spPr>
          <a:xfrm>
            <a:off x="35103" y="4797152"/>
            <a:ext cx="1728192" cy="86613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smtClean="0">
                <a:solidFill>
                  <a:srgbClr val="002060"/>
                </a:solidFill>
              </a:rPr>
              <a:t>Constantes</a:t>
            </a:r>
            <a:endParaRPr lang="es-ES" sz="24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864096"/>
          </a:xfrm>
          <a:solidFill>
            <a:schemeClr val="accent4">
              <a:lumMod val="40000"/>
              <a:lumOff val="60000"/>
            </a:schemeClr>
          </a:solidFill>
        </p:spPr>
        <p:txBody>
          <a:bodyPr/>
          <a:lstStyle/>
          <a:p>
            <a:r>
              <a:rPr lang="es-ES" dirty="0" smtClean="0"/>
              <a:t>ETIQUETAS</a:t>
            </a:r>
            <a:endParaRPr lang="es-ES" dirty="0"/>
          </a:p>
        </p:txBody>
      </p:sp>
      <p:sp>
        <p:nvSpPr>
          <p:cNvPr id="3" name="2 CuadroTexto"/>
          <p:cNvSpPr txBox="1"/>
          <p:nvPr/>
        </p:nvSpPr>
        <p:spPr>
          <a:xfrm>
            <a:off x="683568" y="1017018"/>
            <a:ext cx="8136904" cy="3323987"/>
          </a:xfrm>
          <a:prstGeom prst="rect">
            <a:avLst/>
          </a:prstGeom>
          <a:noFill/>
        </p:spPr>
        <p:txBody>
          <a:bodyPr wrap="square" rtlCol="0">
            <a:spAutoFit/>
          </a:bodyPr>
          <a:lstStyle/>
          <a:p>
            <a:pPr marL="174625" indent="-174625">
              <a:spcAft>
                <a:spcPts val="1200"/>
              </a:spcAft>
              <a:buFont typeface="Arial" pitchFamily="34" charset="0"/>
              <a:buChar char="•"/>
            </a:pPr>
            <a:r>
              <a:rPr lang="en-GB" sz="2400" dirty="0"/>
              <a:t>La </a:t>
            </a:r>
            <a:r>
              <a:rPr lang="en-GB" sz="2400" dirty="0" err="1"/>
              <a:t>etiqueta</a:t>
            </a:r>
            <a:r>
              <a:rPr lang="en-GB" sz="2400" dirty="0"/>
              <a:t> </a:t>
            </a:r>
            <a:r>
              <a:rPr lang="en-GB" sz="2400" dirty="0" err="1" smtClean="0"/>
              <a:t>indica</a:t>
            </a:r>
            <a:r>
              <a:rPr lang="en-GB" sz="2400" dirty="0" smtClean="0"/>
              <a:t> </a:t>
            </a:r>
            <a:r>
              <a:rPr lang="en-GB" sz="2400" dirty="0" err="1"/>
              <a:t>como</a:t>
            </a:r>
            <a:r>
              <a:rPr lang="en-GB" sz="2400" dirty="0"/>
              <a:t> </a:t>
            </a:r>
            <a:r>
              <a:rPr lang="en-GB" sz="2400" dirty="0" err="1" smtClean="0"/>
              <a:t>aparecerá</a:t>
            </a:r>
            <a:r>
              <a:rPr lang="en-GB" sz="2400" dirty="0" smtClean="0"/>
              <a:t> el </a:t>
            </a:r>
            <a:r>
              <a:rPr lang="en-GB" sz="2400" dirty="0" err="1" smtClean="0"/>
              <a:t>nombre</a:t>
            </a:r>
            <a:r>
              <a:rPr lang="en-GB" sz="2400" dirty="0" smtClean="0"/>
              <a:t> de </a:t>
            </a:r>
            <a:r>
              <a:rPr lang="en-GB" sz="2400" dirty="0" err="1" smtClean="0"/>
              <a:t>una</a:t>
            </a:r>
            <a:r>
              <a:rPr lang="en-GB" sz="2400" dirty="0" smtClean="0"/>
              <a:t>  </a:t>
            </a:r>
            <a:r>
              <a:rPr lang="en-GB" sz="2400" dirty="0"/>
              <a:t>variable </a:t>
            </a:r>
            <a:r>
              <a:rPr lang="en-GB" sz="2400" dirty="0" err="1" smtClean="0"/>
              <a:t>en</a:t>
            </a:r>
            <a:r>
              <a:rPr lang="en-GB" sz="2400" dirty="0" smtClean="0"/>
              <a:t> </a:t>
            </a:r>
            <a:r>
              <a:rPr lang="en-GB" sz="2400" dirty="0"/>
              <a:t>las </a:t>
            </a:r>
            <a:r>
              <a:rPr lang="en-GB" sz="2400" dirty="0" err="1" smtClean="0"/>
              <a:t>gráficas</a:t>
            </a:r>
            <a:r>
              <a:rPr lang="en-GB" sz="2400" dirty="0" smtClean="0"/>
              <a:t> </a:t>
            </a:r>
            <a:r>
              <a:rPr lang="en-GB" sz="2400" dirty="0"/>
              <a:t>y </a:t>
            </a:r>
            <a:r>
              <a:rPr lang="en-GB" sz="2400" dirty="0" err="1" smtClean="0"/>
              <a:t>tablas</a:t>
            </a:r>
            <a:r>
              <a:rPr lang="en-GB" sz="2400" dirty="0" smtClean="0"/>
              <a:t> </a:t>
            </a:r>
            <a:r>
              <a:rPr lang="en-GB" sz="2400" dirty="0"/>
              <a:t>de las </a:t>
            </a:r>
            <a:r>
              <a:rPr lang="en-GB" sz="2400" dirty="0" err="1"/>
              <a:t>ventanas</a:t>
            </a:r>
            <a:r>
              <a:rPr lang="en-GB" sz="2400" dirty="0"/>
              <a:t> Output Graph o Viewer</a:t>
            </a:r>
            <a:r>
              <a:rPr lang="en-GB" sz="2400" dirty="0" smtClean="0"/>
              <a:t>.</a:t>
            </a:r>
          </a:p>
          <a:p>
            <a:pPr marL="174625" indent="-174625">
              <a:spcAft>
                <a:spcPts val="1200"/>
              </a:spcAft>
              <a:buFont typeface="Arial" pitchFamily="34" charset="0"/>
              <a:buChar char="•"/>
            </a:pPr>
            <a:endParaRPr lang="en-GB" sz="2400" dirty="0"/>
          </a:p>
          <a:p>
            <a:pPr>
              <a:spcAft>
                <a:spcPts val="1200"/>
              </a:spcAft>
            </a:pPr>
            <a:r>
              <a:rPr lang="en-GB" sz="2400" dirty="0" smtClean="0"/>
              <a:t> </a:t>
            </a:r>
            <a:endParaRPr lang="en-GB" sz="2400" dirty="0"/>
          </a:p>
          <a:p>
            <a:pPr marL="174625" indent="-174625">
              <a:buFont typeface="Arial" pitchFamily="34" charset="0"/>
              <a:buChar char="•"/>
            </a:pPr>
            <a:endParaRPr lang="en-GB" sz="800" dirty="0" smtClean="0"/>
          </a:p>
          <a:p>
            <a:pPr marL="174625" indent="-174625">
              <a:spcAft>
                <a:spcPts val="1200"/>
              </a:spcAft>
              <a:buFont typeface="Arial" pitchFamily="34" charset="0"/>
              <a:buChar char="•"/>
            </a:pPr>
            <a:r>
              <a:rPr lang="en-GB" sz="2400" dirty="0" err="1" smtClean="0"/>
              <a:t>Cada</a:t>
            </a:r>
            <a:r>
              <a:rPr lang="en-GB" sz="2400" dirty="0" smtClean="0"/>
              <a:t> variable </a:t>
            </a:r>
            <a:r>
              <a:rPr lang="en-GB" sz="2400" dirty="0" err="1" smtClean="0"/>
              <a:t>tiene</a:t>
            </a:r>
            <a:r>
              <a:rPr lang="en-GB" sz="2400" dirty="0" smtClean="0"/>
              <a:t> un </a:t>
            </a:r>
            <a:r>
              <a:rPr lang="en-GB" sz="2400" dirty="0" err="1" smtClean="0">
                <a:solidFill>
                  <a:srgbClr val="FF0000"/>
                </a:solidFill>
              </a:rPr>
              <a:t>nombre</a:t>
            </a:r>
            <a:r>
              <a:rPr lang="en-GB" sz="2400" dirty="0" smtClean="0"/>
              <a:t> y </a:t>
            </a:r>
            <a:r>
              <a:rPr lang="en-GB" sz="2400" dirty="0" err="1" smtClean="0">
                <a:solidFill>
                  <a:srgbClr val="CC66FF"/>
                </a:solidFill>
              </a:rPr>
              <a:t>una</a:t>
            </a:r>
            <a:r>
              <a:rPr lang="en-GB" sz="2400" dirty="0" smtClean="0">
                <a:solidFill>
                  <a:srgbClr val="CC66FF"/>
                </a:solidFill>
              </a:rPr>
              <a:t> </a:t>
            </a:r>
            <a:r>
              <a:rPr lang="en-GB" sz="2400" dirty="0" err="1" smtClean="0">
                <a:solidFill>
                  <a:srgbClr val="CC66FF"/>
                </a:solidFill>
              </a:rPr>
              <a:t>etiqueta</a:t>
            </a:r>
            <a:r>
              <a:rPr lang="en-GB" sz="2400" dirty="0" smtClean="0"/>
              <a:t>. Si no hay </a:t>
            </a:r>
            <a:r>
              <a:rPr lang="en-GB" sz="2400" dirty="0" err="1" smtClean="0"/>
              <a:t>sentencia</a:t>
            </a:r>
            <a:r>
              <a:rPr lang="en-GB" sz="2400" dirty="0" smtClean="0"/>
              <a:t> label la </a:t>
            </a:r>
            <a:r>
              <a:rPr lang="en-GB" sz="2400" dirty="0" err="1" smtClean="0"/>
              <a:t>etiqueta</a:t>
            </a:r>
            <a:r>
              <a:rPr lang="en-GB" sz="2400" dirty="0" smtClean="0"/>
              <a:t> </a:t>
            </a:r>
            <a:r>
              <a:rPr lang="en-GB" sz="2400" dirty="0" err="1" smtClean="0"/>
              <a:t>es</a:t>
            </a:r>
            <a:r>
              <a:rPr lang="en-GB" sz="2400" dirty="0" smtClean="0"/>
              <a:t> el </a:t>
            </a:r>
            <a:r>
              <a:rPr lang="en-GB" sz="2400" dirty="0" err="1" smtClean="0"/>
              <a:t>nombre</a:t>
            </a:r>
            <a:r>
              <a:rPr lang="en-GB" sz="2400" dirty="0" smtClean="0"/>
              <a:t> de la  variable</a:t>
            </a:r>
          </a:p>
          <a:p>
            <a:endParaRPr lang="es-ES" dirty="0"/>
          </a:p>
        </p:txBody>
      </p:sp>
      <p:grpSp>
        <p:nvGrpSpPr>
          <p:cNvPr id="10" name="9 Grupo"/>
          <p:cNvGrpSpPr/>
          <p:nvPr/>
        </p:nvGrpSpPr>
        <p:grpSpPr>
          <a:xfrm>
            <a:off x="755576" y="1844824"/>
            <a:ext cx="8064896" cy="1440159"/>
            <a:chOff x="755576" y="2132856"/>
            <a:chExt cx="8064896" cy="1440159"/>
          </a:xfrm>
        </p:grpSpPr>
        <p:grpSp>
          <p:nvGrpSpPr>
            <p:cNvPr id="8" name="7 Grupo"/>
            <p:cNvGrpSpPr/>
            <p:nvPr/>
          </p:nvGrpSpPr>
          <p:grpSpPr>
            <a:xfrm>
              <a:off x="755576" y="2132856"/>
              <a:ext cx="8064896" cy="1224136"/>
              <a:chOff x="899592" y="1772816"/>
              <a:chExt cx="8064896" cy="1224136"/>
            </a:xfrm>
          </p:grpSpPr>
          <p:sp>
            <p:nvSpPr>
              <p:cNvPr id="5" name="4 Rectángulo redondeado"/>
              <p:cNvSpPr/>
              <p:nvPr/>
            </p:nvSpPr>
            <p:spPr>
              <a:xfrm>
                <a:off x="899592" y="1772816"/>
                <a:ext cx="806489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buFontTx/>
                  <a:buNone/>
                </a:pPr>
                <a:endParaRPr lang="en-GB" dirty="0" smtClean="0">
                  <a:solidFill>
                    <a:srgbClr val="002060"/>
                  </a:solidFill>
                  <a:latin typeface="Courier New" pitchFamily="49" charset="0"/>
                </a:endParaRPr>
              </a:p>
              <a:p>
                <a:pPr>
                  <a:buFontTx/>
                  <a:buNone/>
                </a:pPr>
                <a:r>
                  <a:rPr lang="en-GB" sz="2000" b="1" dirty="0" smtClean="0">
                    <a:solidFill>
                      <a:schemeClr val="tx1"/>
                    </a:solidFill>
                    <a:latin typeface="Courier New" pitchFamily="49" charset="0"/>
                  </a:rPr>
                  <a:t>label</a:t>
                </a:r>
                <a:r>
                  <a:rPr lang="en-GB" sz="2000" b="1" dirty="0" smtClean="0">
                    <a:solidFill>
                      <a:srgbClr val="FF0000"/>
                    </a:solidFill>
                    <a:latin typeface="Courier New" pitchFamily="49" charset="0"/>
                  </a:rPr>
                  <a:t> </a:t>
                </a:r>
                <a:r>
                  <a:rPr lang="en-GB" sz="2000" b="1" i="1" dirty="0" smtClean="0">
                    <a:solidFill>
                      <a:srgbClr val="FF0000"/>
                    </a:solidFill>
                    <a:latin typeface="Courier New" pitchFamily="49" charset="0"/>
                  </a:rPr>
                  <a:t>x</a:t>
                </a:r>
                <a:r>
                  <a:rPr lang="en-GB" sz="2000" b="1" dirty="0" smtClean="0">
                    <a:solidFill>
                      <a:schemeClr val="tx1"/>
                    </a:solidFill>
                    <a:latin typeface="Courier New" pitchFamily="49" charset="0"/>
                  </a:rPr>
                  <a:t>=</a:t>
                </a:r>
                <a:r>
                  <a:rPr lang="en-GB" sz="2000" b="1" dirty="0" smtClean="0">
                    <a:solidFill>
                      <a:srgbClr val="FF0000"/>
                    </a:solidFill>
                    <a:latin typeface="Courier New" pitchFamily="49" charset="0"/>
                  </a:rPr>
                  <a:t> </a:t>
                </a:r>
                <a:r>
                  <a:rPr lang="en-GB" sz="2000" b="1" dirty="0" smtClean="0">
                    <a:solidFill>
                      <a:schemeClr val="tx1"/>
                    </a:solidFill>
                    <a:latin typeface="Courier New" pitchFamily="49" charset="0"/>
                  </a:rPr>
                  <a:t>‘</a:t>
                </a:r>
                <a:r>
                  <a:rPr lang="en-GB" sz="2000" b="1" dirty="0" err="1" smtClean="0">
                    <a:solidFill>
                      <a:srgbClr val="CC66FF"/>
                    </a:solidFill>
                    <a:latin typeface="Courier New" pitchFamily="49" charset="0"/>
                  </a:rPr>
                  <a:t>numero</a:t>
                </a:r>
                <a:r>
                  <a:rPr lang="en-GB" sz="2000" b="1" dirty="0" smtClean="0">
                    <a:solidFill>
                      <a:srgbClr val="CC66FF"/>
                    </a:solidFill>
                    <a:latin typeface="Courier New" pitchFamily="49" charset="0"/>
                  </a:rPr>
                  <a:t> </a:t>
                </a:r>
                <a:r>
                  <a:rPr lang="en-GB" sz="2000" b="1" dirty="0">
                    <a:solidFill>
                      <a:srgbClr val="CC66FF"/>
                    </a:solidFill>
                    <a:latin typeface="Courier New" pitchFamily="49" charset="0"/>
                  </a:rPr>
                  <a:t>de </a:t>
                </a:r>
                <a:r>
                  <a:rPr lang="en-GB" sz="2000" b="1" dirty="0" smtClean="0">
                    <a:solidFill>
                      <a:srgbClr val="CC66FF"/>
                    </a:solidFill>
                    <a:latin typeface="Courier New" pitchFamily="49" charset="0"/>
                  </a:rPr>
                  <a:t>camas</a:t>
                </a:r>
                <a:r>
                  <a:rPr lang="en-GB" sz="2000" b="1" dirty="0" smtClean="0">
                    <a:solidFill>
                      <a:schemeClr val="tx1"/>
                    </a:solidFill>
                    <a:latin typeface="Courier New" pitchFamily="49" charset="0"/>
                  </a:rPr>
                  <a:t>’</a:t>
                </a:r>
                <a:r>
                  <a:rPr lang="en-GB" sz="2000" b="1" dirty="0" smtClean="0">
                    <a:solidFill>
                      <a:srgbClr val="FF0000"/>
                    </a:solidFill>
                    <a:latin typeface="Courier New" pitchFamily="49" charset="0"/>
                  </a:rPr>
                  <a:t> </a:t>
                </a:r>
                <a:r>
                  <a:rPr lang="en-GB" sz="2000" b="1" i="1" dirty="0" smtClean="0">
                    <a:solidFill>
                      <a:srgbClr val="FF0000"/>
                    </a:solidFill>
                    <a:latin typeface="Courier New" pitchFamily="49" charset="0"/>
                  </a:rPr>
                  <a:t>y</a:t>
                </a:r>
                <a:r>
                  <a:rPr lang="en-GB" sz="2000" b="1" dirty="0" smtClean="0">
                    <a:solidFill>
                      <a:srgbClr val="FF0000"/>
                    </a:solidFill>
                    <a:latin typeface="Courier New" pitchFamily="49" charset="0"/>
                  </a:rPr>
                  <a:t> </a:t>
                </a:r>
                <a:r>
                  <a:rPr lang="en-GB" sz="2000" b="1" dirty="0" smtClean="0">
                    <a:solidFill>
                      <a:schemeClr val="tx1"/>
                    </a:solidFill>
                    <a:latin typeface="Courier New" pitchFamily="49" charset="0"/>
                  </a:rPr>
                  <a:t>=</a:t>
                </a:r>
                <a:r>
                  <a:rPr lang="en-GB" sz="2000" b="1" i="1" dirty="0" smtClean="0">
                    <a:solidFill>
                      <a:schemeClr val="tx1"/>
                    </a:solidFill>
                    <a:latin typeface="Courier New" pitchFamily="49" charset="0"/>
                  </a:rPr>
                  <a:t>‘</a:t>
                </a:r>
                <a:r>
                  <a:rPr lang="en-GB" sz="2000" b="1" dirty="0" err="1">
                    <a:solidFill>
                      <a:srgbClr val="FFCCFF"/>
                    </a:solidFill>
                    <a:latin typeface="Courier New" pitchFamily="49" charset="0"/>
                  </a:rPr>
                  <a:t>pacientes</a:t>
                </a:r>
                <a:r>
                  <a:rPr lang="en-GB" sz="2000" b="1" dirty="0">
                    <a:solidFill>
                      <a:srgbClr val="FFCCFF"/>
                    </a:solidFill>
                    <a:latin typeface="Courier New" pitchFamily="49" charset="0"/>
                  </a:rPr>
                  <a:t> </a:t>
                </a:r>
                <a:r>
                  <a:rPr lang="en-GB" sz="2000" b="1" dirty="0" smtClean="0">
                    <a:solidFill>
                      <a:srgbClr val="FFCCFF"/>
                    </a:solidFill>
                    <a:latin typeface="Courier New" pitchFamily="49" charset="0"/>
                  </a:rPr>
                  <a:t>de cancer</a:t>
                </a:r>
                <a:r>
                  <a:rPr lang="en-GB" sz="2000" b="1" dirty="0">
                    <a:solidFill>
                      <a:schemeClr val="tx1"/>
                    </a:solidFill>
                    <a:latin typeface="Courier New" pitchFamily="49" charset="0"/>
                  </a:rPr>
                  <a:t>’</a:t>
                </a:r>
              </a:p>
              <a:p>
                <a:pPr>
                  <a:buFontTx/>
                  <a:buNone/>
                </a:pPr>
                <a:r>
                  <a:rPr lang="en-GB" sz="2000" b="1" dirty="0">
                    <a:solidFill>
                      <a:srgbClr val="FF0000"/>
                    </a:solidFill>
                    <a:latin typeface="Courier New" pitchFamily="49" charset="0"/>
                  </a:rPr>
                  <a:t>      ... </a:t>
                </a:r>
              </a:p>
              <a:p>
                <a:pPr>
                  <a:buFontTx/>
                  <a:buNone/>
                </a:pPr>
                <a:r>
                  <a:rPr lang="en-GB" sz="2000" b="1" dirty="0">
                    <a:solidFill>
                      <a:srgbClr val="FF0000"/>
                    </a:solidFill>
                    <a:latin typeface="Courier New" pitchFamily="49" charset="0"/>
                  </a:rPr>
                  <a:t>      ;</a:t>
                </a:r>
              </a:p>
              <a:p>
                <a:pPr algn="ctr"/>
                <a:endParaRPr lang="es-ES" dirty="0"/>
              </a:p>
            </p:txBody>
          </p:sp>
          <p:sp>
            <p:nvSpPr>
              <p:cNvPr id="6" name="5 Flecha derecha"/>
              <p:cNvSpPr/>
              <p:nvPr/>
            </p:nvSpPr>
            <p:spPr>
              <a:xfrm rot="12307633">
                <a:off x="1935771" y="2487483"/>
                <a:ext cx="2065926" cy="253446"/>
              </a:xfrm>
              <a:prstGeom prst="right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Flecha derecha"/>
              <p:cNvSpPr/>
              <p:nvPr/>
            </p:nvSpPr>
            <p:spPr>
              <a:xfrm rot="8224332" flipH="1">
                <a:off x="4068820" y="2517200"/>
                <a:ext cx="1258987" cy="253446"/>
              </a:xfrm>
              <a:prstGeom prst="rightArrow">
                <a:avLst>
                  <a:gd name="adj1" fmla="val 41174"/>
                  <a:gd name="adj2" fmla="val 50000"/>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9" name="8 Flecha derecha"/>
            <p:cNvSpPr/>
            <p:nvPr/>
          </p:nvSpPr>
          <p:spPr>
            <a:xfrm rot="7011631" flipH="1">
              <a:off x="5597150" y="2918710"/>
              <a:ext cx="1055165" cy="253446"/>
            </a:xfrm>
            <a:prstGeom prst="rightArrow">
              <a:avLst>
                <a:gd name="adj1" fmla="val 41174"/>
                <a:gd name="adj2" fmla="val 50000"/>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5" name="14 Grupo"/>
          <p:cNvGrpSpPr/>
          <p:nvPr/>
        </p:nvGrpSpPr>
        <p:grpSpPr>
          <a:xfrm>
            <a:off x="827585" y="3861048"/>
            <a:ext cx="6552727" cy="1152128"/>
            <a:chOff x="323528" y="4365104"/>
            <a:chExt cx="6552727" cy="1152128"/>
          </a:xfrm>
        </p:grpSpPr>
        <p:sp>
          <p:nvSpPr>
            <p:cNvPr id="12" name="11 Rectángulo redondeado"/>
            <p:cNvSpPr/>
            <p:nvPr/>
          </p:nvSpPr>
          <p:spPr>
            <a:xfrm>
              <a:off x="323528" y="4365104"/>
              <a:ext cx="2448272"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Sentencia </a:t>
              </a:r>
              <a:r>
                <a:rPr lang="es-ES" dirty="0" err="1" smtClean="0"/>
                <a:t>label</a:t>
              </a:r>
              <a:r>
                <a:rPr lang="es-ES" dirty="0" smtClean="0"/>
                <a:t> en PASO DATA</a:t>
              </a:r>
              <a:endParaRPr lang="es-ES" dirty="0"/>
            </a:p>
          </p:txBody>
        </p:sp>
        <p:sp>
          <p:nvSpPr>
            <p:cNvPr id="13" name="12 Flecha abajo"/>
            <p:cNvSpPr/>
            <p:nvPr/>
          </p:nvSpPr>
          <p:spPr>
            <a:xfrm rot="16200000">
              <a:off x="3239851" y="4373090"/>
              <a:ext cx="692061" cy="12521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CuadroTexto"/>
            <p:cNvSpPr txBox="1"/>
            <p:nvPr/>
          </p:nvSpPr>
          <p:spPr>
            <a:xfrm>
              <a:off x="4388528" y="4729527"/>
              <a:ext cx="2487727" cy="369332"/>
            </a:xfrm>
            <a:prstGeom prst="rect">
              <a:avLst/>
            </a:prstGeom>
            <a:solidFill>
              <a:schemeClr val="bg2">
                <a:lumMod val="90000"/>
              </a:schemeClr>
            </a:solidFill>
          </p:spPr>
          <p:txBody>
            <a:bodyPr wrap="square" rtlCol="0">
              <a:spAutoFit/>
            </a:bodyPr>
            <a:lstStyle/>
            <a:p>
              <a:r>
                <a:rPr lang="es-ES" dirty="0" smtClean="0"/>
                <a:t>ETIQUETA PERMANENTE</a:t>
              </a:r>
              <a:endParaRPr lang="es-ES" dirty="0"/>
            </a:p>
          </p:txBody>
        </p:sp>
      </p:grpSp>
      <p:grpSp>
        <p:nvGrpSpPr>
          <p:cNvPr id="16" name="15 Grupo"/>
          <p:cNvGrpSpPr/>
          <p:nvPr/>
        </p:nvGrpSpPr>
        <p:grpSpPr>
          <a:xfrm>
            <a:off x="825605" y="5085184"/>
            <a:ext cx="6552727" cy="1152128"/>
            <a:chOff x="323528" y="4085507"/>
            <a:chExt cx="6552727" cy="1152128"/>
          </a:xfrm>
        </p:grpSpPr>
        <p:sp>
          <p:nvSpPr>
            <p:cNvPr id="17" name="16 Rectángulo redondeado"/>
            <p:cNvSpPr/>
            <p:nvPr/>
          </p:nvSpPr>
          <p:spPr>
            <a:xfrm>
              <a:off x="323528" y="4085507"/>
              <a:ext cx="2448272"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Sentencia </a:t>
              </a:r>
              <a:r>
                <a:rPr lang="es-ES" dirty="0" err="1" smtClean="0"/>
                <a:t>label</a:t>
              </a:r>
              <a:r>
                <a:rPr lang="es-ES" dirty="0" smtClean="0"/>
                <a:t> en PASO PROC</a:t>
              </a:r>
              <a:endParaRPr lang="es-ES" dirty="0"/>
            </a:p>
          </p:txBody>
        </p:sp>
        <p:sp>
          <p:nvSpPr>
            <p:cNvPr id="18" name="17 Flecha abajo"/>
            <p:cNvSpPr/>
            <p:nvPr/>
          </p:nvSpPr>
          <p:spPr>
            <a:xfrm rot="16200000">
              <a:off x="3239851" y="4085058"/>
              <a:ext cx="692061" cy="12521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CuadroTexto"/>
            <p:cNvSpPr txBox="1"/>
            <p:nvPr/>
          </p:nvSpPr>
          <p:spPr>
            <a:xfrm>
              <a:off x="4388528" y="4441495"/>
              <a:ext cx="2487727" cy="369332"/>
            </a:xfrm>
            <a:prstGeom prst="rect">
              <a:avLst/>
            </a:prstGeom>
            <a:solidFill>
              <a:schemeClr val="bg2">
                <a:lumMod val="90000"/>
              </a:schemeClr>
            </a:solidFill>
          </p:spPr>
          <p:txBody>
            <a:bodyPr wrap="square" rtlCol="0">
              <a:spAutoFit/>
            </a:bodyPr>
            <a:lstStyle/>
            <a:p>
              <a:r>
                <a:rPr lang="es-ES" dirty="0" smtClean="0"/>
                <a:t>ETIQUETA TEMPORAL</a:t>
              </a:r>
              <a:endParaRPr lang="es-ES" dirty="0"/>
            </a:p>
          </p:txBody>
        </p:sp>
      </p:grpSp>
      <p:sp>
        <p:nvSpPr>
          <p:cNvPr id="20" name="19 Rectángulo"/>
          <p:cNvSpPr/>
          <p:nvPr/>
        </p:nvSpPr>
        <p:spPr>
          <a:xfrm>
            <a:off x="3707904" y="6056843"/>
            <a:ext cx="4896544" cy="756533"/>
          </a:xfrm>
          <a:prstGeom prst="rect">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None/>
            </a:pPr>
            <a:r>
              <a:rPr lang="en-GB" dirty="0">
                <a:solidFill>
                  <a:srgbClr val="00B050"/>
                </a:solidFill>
              </a:rPr>
              <a:t>Para </a:t>
            </a:r>
            <a:r>
              <a:rPr lang="en-GB" dirty="0" err="1">
                <a:solidFill>
                  <a:srgbClr val="00B050"/>
                </a:solidFill>
              </a:rPr>
              <a:t>eliminar</a:t>
            </a:r>
            <a:r>
              <a:rPr lang="en-GB" dirty="0">
                <a:solidFill>
                  <a:srgbClr val="00B050"/>
                </a:solidFill>
              </a:rPr>
              <a:t> </a:t>
            </a:r>
            <a:r>
              <a:rPr lang="en-GB" dirty="0" err="1">
                <a:solidFill>
                  <a:srgbClr val="00B050"/>
                </a:solidFill>
              </a:rPr>
              <a:t>una</a:t>
            </a:r>
            <a:r>
              <a:rPr lang="en-GB" dirty="0">
                <a:solidFill>
                  <a:srgbClr val="00B050"/>
                </a:solidFill>
              </a:rPr>
              <a:t> </a:t>
            </a:r>
            <a:r>
              <a:rPr lang="en-GB" dirty="0" err="1">
                <a:solidFill>
                  <a:srgbClr val="00B050"/>
                </a:solidFill>
              </a:rPr>
              <a:t>etiqueta</a:t>
            </a:r>
            <a:r>
              <a:rPr lang="en-GB" dirty="0">
                <a:solidFill>
                  <a:srgbClr val="00B050"/>
                </a:solidFill>
              </a:rPr>
              <a:t> </a:t>
            </a:r>
            <a:r>
              <a:rPr lang="en-GB" dirty="0" err="1">
                <a:solidFill>
                  <a:srgbClr val="00B050"/>
                </a:solidFill>
              </a:rPr>
              <a:t>previamente</a:t>
            </a:r>
            <a:r>
              <a:rPr lang="en-GB" dirty="0">
                <a:solidFill>
                  <a:srgbClr val="00B050"/>
                </a:solidFill>
              </a:rPr>
              <a:t> </a:t>
            </a:r>
            <a:r>
              <a:rPr lang="en-GB" dirty="0" err="1">
                <a:solidFill>
                  <a:srgbClr val="00B050"/>
                </a:solidFill>
              </a:rPr>
              <a:t>creada</a:t>
            </a:r>
            <a:r>
              <a:rPr lang="en-GB" dirty="0">
                <a:solidFill>
                  <a:srgbClr val="00B050"/>
                </a:solidFill>
              </a:rPr>
              <a:t>: </a:t>
            </a:r>
          </a:p>
          <a:p>
            <a:pPr>
              <a:buFontTx/>
              <a:buNone/>
            </a:pPr>
            <a:r>
              <a:rPr lang="en-GB" dirty="0">
                <a:solidFill>
                  <a:srgbClr val="002060"/>
                </a:solidFill>
                <a:latin typeface="Courier New" pitchFamily="49" charset="0"/>
              </a:rPr>
              <a:t>label </a:t>
            </a:r>
            <a:r>
              <a:rPr lang="en-GB" b="1" i="1" dirty="0" smtClean="0">
                <a:solidFill>
                  <a:srgbClr val="002060"/>
                </a:solidFill>
                <a:latin typeface="Courier New" pitchFamily="49" charset="0"/>
              </a:rPr>
              <a:t>variable</a:t>
            </a:r>
            <a:r>
              <a:rPr lang="en-GB" dirty="0" smtClean="0">
                <a:solidFill>
                  <a:srgbClr val="002060"/>
                </a:solidFill>
                <a:latin typeface="Courier New" pitchFamily="49" charset="0"/>
              </a:rPr>
              <a:t> </a:t>
            </a:r>
            <a:r>
              <a:rPr lang="en-GB" dirty="0">
                <a:solidFill>
                  <a:srgbClr val="002060"/>
                </a:solidFill>
                <a:latin typeface="Courier New" pitchFamily="49" charset="0"/>
              </a:rPr>
              <a:t>= ‘ </a:t>
            </a:r>
            <a:r>
              <a:rPr lang="en-GB" b="1" i="1" dirty="0">
                <a:solidFill>
                  <a:srgbClr val="002060"/>
                </a:solidFill>
                <a:latin typeface="Courier New" pitchFamily="49" charset="0"/>
              </a:rPr>
              <a:t>’</a:t>
            </a:r>
            <a:r>
              <a:rPr lang="en-GB" dirty="0">
                <a:solidFill>
                  <a:srgbClr val="002060"/>
                </a:solidFill>
                <a:latin typeface="Courier New" pitchFamily="49" charset="0"/>
              </a:rPr>
              <a:t>;</a:t>
            </a:r>
            <a:endParaRPr lang="en-GB" dirty="0">
              <a:solidFill>
                <a:srgbClr val="002060"/>
              </a:solidFill>
              <a:latin typeface="SAS Monospace" pitchFamily="49" charset="0"/>
            </a:endParaRPr>
          </a:p>
          <a:p>
            <a:pPr algn="ctr"/>
            <a:endParaRPr lang="es-E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864096"/>
          </a:xfrm>
          <a:solidFill>
            <a:schemeClr val="accent4">
              <a:lumMod val="40000"/>
              <a:lumOff val="60000"/>
            </a:schemeClr>
          </a:solidFill>
        </p:spPr>
        <p:txBody>
          <a:bodyPr/>
          <a:lstStyle/>
          <a:p>
            <a:r>
              <a:rPr lang="es-ES" dirty="0" smtClean="0"/>
              <a:t>FORMATOS</a:t>
            </a:r>
            <a:endParaRPr lang="es-ES" dirty="0"/>
          </a:p>
        </p:txBody>
      </p:sp>
      <p:sp>
        <p:nvSpPr>
          <p:cNvPr id="3" name="2 CuadroTexto"/>
          <p:cNvSpPr txBox="1"/>
          <p:nvPr/>
        </p:nvSpPr>
        <p:spPr>
          <a:xfrm>
            <a:off x="323528" y="1196752"/>
            <a:ext cx="8280920" cy="4062651"/>
          </a:xfrm>
          <a:prstGeom prst="rect">
            <a:avLst/>
          </a:prstGeom>
          <a:noFill/>
        </p:spPr>
        <p:txBody>
          <a:bodyPr wrap="square" rtlCol="0">
            <a:spAutoFit/>
          </a:bodyPr>
          <a:lstStyle/>
          <a:p>
            <a:pPr marL="457200" indent="-282575">
              <a:buFont typeface="Arial" pitchFamily="34" charset="0"/>
              <a:buChar char="•"/>
            </a:pPr>
            <a:r>
              <a:rPr lang="en-GB" sz="2400" dirty="0" err="1" smtClean="0"/>
              <a:t>Formatos</a:t>
            </a:r>
            <a:r>
              <a:rPr lang="en-GB" sz="2400" dirty="0" smtClean="0"/>
              <a:t> </a:t>
            </a:r>
            <a:r>
              <a:rPr lang="en-GB" sz="2400" dirty="0" err="1" smtClean="0"/>
              <a:t>modifican</a:t>
            </a:r>
            <a:r>
              <a:rPr lang="en-GB" sz="2400" dirty="0" smtClean="0"/>
              <a:t> </a:t>
            </a:r>
            <a:r>
              <a:rPr lang="en-GB" sz="2400" b="1" dirty="0" err="1" smtClean="0"/>
              <a:t>salidas</a:t>
            </a:r>
            <a:r>
              <a:rPr lang="en-GB" sz="2400" dirty="0" smtClean="0"/>
              <a:t> de </a:t>
            </a:r>
            <a:r>
              <a:rPr lang="en-GB" sz="2400" dirty="0" err="1" smtClean="0"/>
              <a:t>valores</a:t>
            </a:r>
            <a:r>
              <a:rPr lang="en-GB" sz="2400" dirty="0" smtClean="0"/>
              <a:t> de variables. </a:t>
            </a:r>
          </a:p>
          <a:p>
            <a:pPr marL="2867025"/>
            <a:r>
              <a:rPr lang="en-GB" sz="2400" dirty="0" smtClean="0"/>
              <a:t>		 </a:t>
            </a:r>
          </a:p>
          <a:p>
            <a:pPr lvl="1" indent="-282575"/>
            <a:r>
              <a:rPr lang="en-GB" sz="2400" dirty="0">
                <a:solidFill>
                  <a:srgbClr val="FF0000"/>
                </a:solidFill>
              </a:rPr>
              <a:t> </a:t>
            </a:r>
            <a:r>
              <a:rPr lang="en-GB" sz="2400" dirty="0" smtClean="0">
                <a:solidFill>
                  <a:srgbClr val="FF0000"/>
                </a:solidFill>
              </a:rPr>
              <a:t>                                        </a:t>
            </a:r>
          </a:p>
          <a:p>
            <a:pPr lvl="1" indent="-282575"/>
            <a:endParaRPr lang="en-GB" sz="2400" dirty="0">
              <a:solidFill>
                <a:srgbClr val="FF0000"/>
              </a:solidFill>
            </a:endParaRPr>
          </a:p>
          <a:p>
            <a:pPr lvl="1" indent="-282575"/>
            <a:endParaRPr lang="en-GB" sz="2400" dirty="0" smtClean="0">
              <a:solidFill>
                <a:srgbClr val="FF0000"/>
              </a:solidFill>
            </a:endParaRPr>
          </a:p>
          <a:p>
            <a:pPr marL="457200" indent="-282575"/>
            <a:r>
              <a:rPr lang="en-GB" sz="2400" dirty="0" smtClean="0"/>
              <a:t>                  		</a:t>
            </a:r>
            <a:r>
              <a:rPr lang="en-GB" sz="2400" dirty="0" smtClean="0">
                <a:solidFill>
                  <a:srgbClr val="FF0000"/>
                </a:solidFill>
              </a:rPr>
              <a:t> </a:t>
            </a:r>
            <a:r>
              <a:rPr lang="en-GB" sz="2400" dirty="0" smtClean="0"/>
              <a:t>				</a:t>
            </a:r>
          </a:p>
          <a:p>
            <a:pPr lvl="1" indent="-282575"/>
            <a:endParaRPr lang="en-GB" sz="2400" dirty="0">
              <a:solidFill>
                <a:srgbClr val="FF0000"/>
              </a:solidFill>
            </a:endParaRPr>
          </a:p>
          <a:p>
            <a:pPr lvl="1" indent="-282575"/>
            <a:r>
              <a:rPr lang="en-GB" sz="2400" dirty="0" smtClean="0">
                <a:solidFill>
                  <a:srgbClr val="FF0000"/>
                </a:solidFill>
              </a:rPr>
              <a:t>                                            </a:t>
            </a:r>
          </a:p>
          <a:p>
            <a:pPr lvl="1" indent="-282575"/>
            <a:endParaRPr lang="en-GB" sz="2400" dirty="0">
              <a:solidFill>
                <a:srgbClr val="FF0000"/>
              </a:solidFill>
            </a:endParaRPr>
          </a:p>
          <a:p>
            <a:pPr lvl="1" indent="-282575"/>
            <a:r>
              <a:rPr lang="en-GB" sz="2400" dirty="0" smtClean="0">
                <a:solidFill>
                  <a:srgbClr val="FF0000"/>
                </a:solidFill>
              </a:rPr>
              <a:t>                                            </a:t>
            </a:r>
          </a:p>
          <a:p>
            <a:pPr marL="177800"/>
            <a:r>
              <a:rPr lang="es-ES" dirty="0" smtClean="0"/>
              <a:t>  </a:t>
            </a:r>
            <a:endParaRPr lang="es-ES" dirty="0"/>
          </a:p>
        </p:txBody>
      </p:sp>
      <p:sp>
        <p:nvSpPr>
          <p:cNvPr id="4" name="3 Elipse"/>
          <p:cNvSpPr/>
          <p:nvPr/>
        </p:nvSpPr>
        <p:spPr>
          <a:xfrm>
            <a:off x="330424" y="1772071"/>
            <a:ext cx="259228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Categorizan variables continuas</a:t>
            </a:r>
            <a:endParaRPr lang="es-ES" dirty="0"/>
          </a:p>
        </p:txBody>
      </p:sp>
      <p:sp>
        <p:nvSpPr>
          <p:cNvPr id="5" name="4 Elipse"/>
          <p:cNvSpPr/>
          <p:nvPr/>
        </p:nvSpPr>
        <p:spPr>
          <a:xfrm>
            <a:off x="323528" y="3068960"/>
            <a:ext cx="259228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Dan valores categóricos a variables numéricas</a:t>
            </a:r>
            <a:endParaRPr lang="es-ES" dirty="0"/>
          </a:p>
        </p:txBody>
      </p:sp>
      <p:sp>
        <p:nvSpPr>
          <p:cNvPr id="6" name="5 Elipse"/>
          <p:cNvSpPr/>
          <p:nvPr/>
        </p:nvSpPr>
        <p:spPr>
          <a:xfrm>
            <a:off x="330424" y="4293096"/>
            <a:ext cx="259228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Modifican valores de variables alfanuméricas</a:t>
            </a:r>
            <a:endParaRPr lang="es-ES" dirty="0"/>
          </a:p>
        </p:txBody>
      </p:sp>
      <p:sp>
        <p:nvSpPr>
          <p:cNvPr id="7" name="6 Elipse"/>
          <p:cNvSpPr/>
          <p:nvPr/>
        </p:nvSpPr>
        <p:spPr>
          <a:xfrm>
            <a:off x="323528" y="5517232"/>
            <a:ext cx="259228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Agrupan valores </a:t>
            </a:r>
            <a:endParaRPr lang="es-ES" dirty="0"/>
          </a:p>
        </p:txBody>
      </p:sp>
      <p:sp>
        <p:nvSpPr>
          <p:cNvPr id="8" name="7 Rectángulo"/>
          <p:cNvSpPr/>
          <p:nvPr/>
        </p:nvSpPr>
        <p:spPr>
          <a:xfrm>
            <a:off x="3995936" y="1844823"/>
            <a:ext cx="4896544" cy="8640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GB" sz="2400" dirty="0">
                <a:solidFill>
                  <a:srgbClr val="FF0000"/>
                </a:solidFill>
              </a:rPr>
              <a:t>0-120= ‘</a:t>
            </a:r>
            <a:r>
              <a:rPr lang="en-GB" sz="2400" dirty="0" err="1">
                <a:solidFill>
                  <a:srgbClr val="FF0000"/>
                </a:solidFill>
              </a:rPr>
              <a:t>bajos</a:t>
            </a:r>
            <a:r>
              <a:rPr lang="en-GB" sz="2400" dirty="0">
                <a:solidFill>
                  <a:srgbClr val="FF0000"/>
                </a:solidFill>
              </a:rPr>
              <a:t>’,  121-1000=‘</a:t>
            </a:r>
            <a:r>
              <a:rPr lang="en-GB" sz="2400" dirty="0" err="1">
                <a:solidFill>
                  <a:srgbClr val="FF0000"/>
                </a:solidFill>
              </a:rPr>
              <a:t>medios</a:t>
            </a:r>
            <a:r>
              <a:rPr lang="en-GB" sz="2400" dirty="0">
                <a:solidFill>
                  <a:srgbClr val="FF0000"/>
                </a:solidFill>
              </a:rPr>
              <a:t>’ , 1000-hihg=‘altos’</a:t>
            </a:r>
          </a:p>
          <a:p>
            <a:pPr algn="ctr"/>
            <a:endParaRPr lang="es-ES" dirty="0"/>
          </a:p>
        </p:txBody>
      </p:sp>
      <p:sp>
        <p:nvSpPr>
          <p:cNvPr id="9" name="8 Rectángulo"/>
          <p:cNvSpPr/>
          <p:nvPr/>
        </p:nvSpPr>
        <p:spPr>
          <a:xfrm>
            <a:off x="3923928" y="3212976"/>
            <a:ext cx="4896544"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400" dirty="0">
                <a:solidFill>
                  <a:srgbClr val="FF0000"/>
                </a:solidFill>
              </a:rPr>
              <a:t>1=‘</a:t>
            </a:r>
            <a:r>
              <a:rPr lang="en-GB" sz="2400" dirty="0" err="1">
                <a:solidFill>
                  <a:srgbClr val="FF0000"/>
                </a:solidFill>
              </a:rPr>
              <a:t>masculino</a:t>
            </a:r>
            <a:r>
              <a:rPr lang="en-GB" sz="2400" dirty="0">
                <a:solidFill>
                  <a:srgbClr val="FF0000"/>
                </a:solidFill>
              </a:rPr>
              <a:t>’ 2=‘</a:t>
            </a:r>
            <a:r>
              <a:rPr lang="en-GB" sz="2400" dirty="0" err="1">
                <a:solidFill>
                  <a:srgbClr val="FF0000"/>
                </a:solidFill>
              </a:rPr>
              <a:t>femenino</a:t>
            </a:r>
            <a:r>
              <a:rPr lang="en-GB" sz="2400" dirty="0">
                <a:solidFill>
                  <a:srgbClr val="FF0000"/>
                </a:solidFill>
              </a:rPr>
              <a:t>’</a:t>
            </a:r>
          </a:p>
          <a:p>
            <a:pPr algn="ctr"/>
            <a:r>
              <a:rPr lang="es-ES" dirty="0" smtClean="0"/>
              <a:t>  </a:t>
            </a:r>
            <a:endParaRPr lang="es-ES" dirty="0"/>
          </a:p>
        </p:txBody>
      </p:sp>
      <p:sp>
        <p:nvSpPr>
          <p:cNvPr id="10" name="9 Rectángulo"/>
          <p:cNvSpPr/>
          <p:nvPr/>
        </p:nvSpPr>
        <p:spPr>
          <a:xfrm>
            <a:off x="3995936" y="4617132"/>
            <a:ext cx="4824536" cy="6840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rPr>
              <a:t> </a:t>
            </a:r>
            <a:r>
              <a:rPr lang="en-GB" sz="2400" dirty="0">
                <a:solidFill>
                  <a:srgbClr val="FF0000"/>
                </a:solidFill>
              </a:rPr>
              <a:t>‘M’=‘</a:t>
            </a:r>
            <a:r>
              <a:rPr lang="en-GB" sz="2400" dirty="0" err="1">
                <a:solidFill>
                  <a:srgbClr val="FF0000"/>
                </a:solidFill>
              </a:rPr>
              <a:t>Masculino</a:t>
            </a:r>
            <a:r>
              <a:rPr lang="en-GB" sz="2400" dirty="0">
                <a:solidFill>
                  <a:srgbClr val="FF0000"/>
                </a:solidFill>
              </a:rPr>
              <a:t>’   ‘F’=‘</a:t>
            </a:r>
            <a:r>
              <a:rPr lang="en-GB" sz="2400" dirty="0" err="1">
                <a:solidFill>
                  <a:srgbClr val="FF0000"/>
                </a:solidFill>
              </a:rPr>
              <a:t>Femenino</a:t>
            </a:r>
            <a:r>
              <a:rPr lang="en-GB" dirty="0">
                <a:solidFill>
                  <a:srgbClr val="FF0000"/>
                </a:solidFill>
              </a:rPr>
              <a:t>’;</a:t>
            </a:r>
          </a:p>
          <a:p>
            <a:pPr algn="ctr"/>
            <a:endParaRPr lang="es-ES" dirty="0"/>
          </a:p>
        </p:txBody>
      </p:sp>
      <p:sp>
        <p:nvSpPr>
          <p:cNvPr id="11" name="10 Rectángulo"/>
          <p:cNvSpPr/>
          <p:nvPr/>
        </p:nvSpPr>
        <p:spPr>
          <a:xfrm>
            <a:off x="3851920" y="5682952"/>
            <a:ext cx="475252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rPr>
              <a:t> </a:t>
            </a:r>
            <a:r>
              <a:rPr lang="en-GB" sz="2400" dirty="0">
                <a:solidFill>
                  <a:srgbClr val="FF0000"/>
                </a:solidFill>
              </a:rPr>
              <a:t>1,2=1    3,4=3</a:t>
            </a:r>
            <a:endParaRPr lang="es-E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864096"/>
          </a:xfrm>
          <a:solidFill>
            <a:schemeClr val="accent4">
              <a:lumMod val="40000"/>
              <a:lumOff val="60000"/>
            </a:schemeClr>
          </a:solidFill>
        </p:spPr>
        <p:txBody>
          <a:bodyPr/>
          <a:lstStyle/>
          <a:p>
            <a:r>
              <a:rPr lang="es-ES" dirty="0" smtClean="0"/>
              <a:t>FORMATOS</a:t>
            </a:r>
            <a:endParaRPr lang="es-ES" dirty="0"/>
          </a:p>
        </p:txBody>
      </p:sp>
      <p:sp>
        <p:nvSpPr>
          <p:cNvPr id="3" name="2 CuadroTexto"/>
          <p:cNvSpPr txBox="1"/>
          <p:nvPr/>
        </p:nvSpPr>
        <p:spPr>
          <a:xfrm>
            <a:off x="323528" y="1196752"/>
            <a:ext cx="8280920" cy="4044184"/>
          </a:xfrm>
          <a:prstGeom prst="rect">
            <a:avLst/>
          </a:prstGeom>
          <a:noFill/>
        </p:spPr>
        <p:txBody>
          <a:bodyPr wrap="square" rtlCol="0">
            <a:spAutoFit/>
          </a:bodyPr>
          <a:lstStyle/>
          <a:p>
            <a:pPr>
              <a:buFontTx/>
              <a:buNone/>
            </a:pPr>
            <a:r>
              <a:rPr lang="en-GB" sz="2400" dirty="0" smtClean="0"/>
              <a:t>Se </a:t>
            </a:r>
            <a:r>
              <a:rPr lang="en-GB" sz="2400" dirty="0" err="1" smtClean="0"/>
              <a:t>pueden</a:t>
            </a:r>
            <a:r>
              <a:rPr lang="en-GB" sz="2400" dirty="0" smtClean="0"/>
              <a:t> </a:t>
            </a:r>
            <a:r>
              <a:rPr lang="en-GB" sz="2400" dirty="0" err="1" smtClean="0"/>
              <a:t>usar</a:t>
            </a:r>
            <a:r>
              <a:rPr lang="en-GB" sz="2400" dirty="0" smtClean="0"/>
              <a:t>: </a:t>
            </a:r>
          </a:p>
          <a:p>
            <a:pPr marL="342900" indent="-342900">
              <a:buFont typeface="Arial" panose="020B0604020202020204" pitchFamily="34" charset="0"/>
              <a:buChar char="•"/>
            </a:pPr>
            <a:r>
              <a:rPr lang="en-GB" sz="2400" dirty="0" err="1" smtClean="0"/>
              <a:t>formatos</a:t>
            </a:r>
            <a:r>
              <a:rPr lang="en-GB" sz="2400" dirty="0" smtClean="0"/>
              <a:t> </a:t>
            </a:r>
            <a:r>
              <a:rPr lang="en-GB" sz="2400" dirty="0" err="1" smtClean="0"/>
              <a:t>predefinidos</a:t>
            </a:r>
            <a:r>
              <a:rPr lang="en-GB" sz="2400" dirty="0" smtClean="0"/>
              <a:t> en SAS :   </a:t>
            </a:r>
            <a:r>
              <a:rPr lang="en-GB" sz="2400" dirty="0" smtClean="0">
                <a:solidFill>
                  <a:srgbClr val="FF0000"/>
                </a:solidFill>
              </a:rPr>
              <a:t>7.2     $4.    comma8.2    date7.</a:t>
            </a:r>
          </a:p>
          <a:p>
            <a:endParaRPr lang="en-GB" sz="2400" dirty="0" smtClean="0"/>
          </a:p>
          <a:p>
            <a:pPr marL="342900" indent="-342900">
              <a:buFont typeface="Arial" panose="020B0604020202020204" pitchFamily="34" charset="0"/>
              <a:buChar char="•"/>
            </a:pPr>
            <a:r>
              <a:rPr lang="en-GB" sz="2400" dirty="0" err="1" smtClean="0"/>
              <a:t>formatos</a:t>
            </a:r>
            <a:r>
              <a:rPr lang="en-GB" sz="2400" dirty="0" smtClean="0"/>
              <a:t> </a:t>
            </a:r>
            <a:r>
              <a:rPr lang="en-GB" sz="2400" dirty="0" err="1" smtClean="0"/>
              <a:t>propios</a:t>
            </a:r>
            <a:r>
              <a:rPr lang="en-GB" sz="2400" dirty="0" smtClean="0"/>
              <a:t> </a:t>
            </a:r>
            <a:r>
              <a:rPr lang="en-GB" sz="2400" dirty="0" err="1" smtClean="0"/>
              <a:t>creados</a:t>
            </a:r>
            <a:r>
              <a:rPr lang="en-GB" sz="2400" dirty="0" smtClean="0"/>
              <a:t> </a:t>
            </a:r>
            <a:r>
              <a:rPr lang="en-GB" sz="2400" dirty="0" err="1" smtClean="0"/>
              <a:t>en</a:t>
            </a:r>
            <a:r>
              <a:rPr lang="en-GB" sz="2400" dirty="0" smtClean="0"/>
              <a:t> un </a:t>
            </a:r>
            <a:r>
              <a:rPr lang="en-GB" sz="2400" dirty="0" err="1" smtClean="0"/>
              <a:t>procedimiento</a:t>
            </a:r>
            <a:r>
              <a:rPr lang="en-GB" sz="2400" dirty="0" smtClean="0"/>
              <a:t> FORMAT. </a:t>
            </a:r>
          </a:p>
          <a:p>
            <a:pPr>
              <a:buFontTx/>
              <a:buNone/>
            </a:pPr>
            <a:endParaRPr lang="en-GB" sz="2400" dirty="0" smtClean="0"/>
          </a:p>
          <a:p>
            <a:pPr>
              <a:lnSpc>
                <a:spcPct val="90000"/>
              </a:lnSpc>
              <a:buFontTx/>
              <a:buNone/>
            </a:pPr>
            <a:r>
              <a:rPr lang="en-GB" sz="2400" dirty="0" smtClean="0"/>
              <a:t>Para </a:t>
            </a:r>
            <a:r>
              <a:rPr lang="en-GB" sz="2400" dirty="0" err="1" smtClean="0"/>
              <a:t>asignar</a:t>
            </a:r>
            <a:r>
              <a:rPr lang="en-GB" sz="2400" dirty="0" smtClean="0"/>
              <a:t> </a:t>
            </a:r>
            <a:r>
              <a:rPr lang="en-GB" sz="2400" dirty="0" err="1" smtClean="0"/>
              <a:t>formatos</a:t>
            </a:r>
            <a:r>
              <a:rPr lang="en-GB" sz="2400" dirty="0" smtClean="0"/>
              <a:t> a variables se </a:t>
            </a:r>
            <a:r>
              <a:rPr lang="en-GB" sz="2400" dirty="0" err="1" smtClean="0"/>
              <a:t>usa</a:t>
            </a:r>
            <a:r>
              <a:rPr lang="en-GB" sz="2400" dirty="0" smtClean="0"/>
              <a:t> la </a:t>
            </a:r>
            <a:r>
              <a:rPr lang="en-GB" sz="2400" dirty="0" err="1" smtClean="0"/>
              <a:t>sentencia</a:t>
            </a:r>
            <a:r>
              <a:rPr lang="en-GB" sz="2400" dirty="0" smtClean="0"/>
              <a:t> FORMAT </a:t>
            </a:r>
            <a:r>
              <a:rPr lang="en-GB" sz="2400" dirty="0" err="1" smtClean="0"/>
              <a:t>en</a:t>
            </a:r>
            <a:r>
              <a:rPr lang="en-GB" sz="2400" dirty="0" smtClean="0"/>
              <a:t> un </a:t>
            </a:r>
            <a:r>
              <a:rPr lang="en-GB" sz="2400" dirty="0" err="1" smtClean="0"/>
              <a:t>paso</a:t>
            </a:r>
            <a:r>
              <a:rPr lang="en-GB" sz="2400" dirty="0" smtClean="0"/>
              <a:t> data o </a:t>
            </a:r>
            <a:r>
              <a:rPr lang="en-GB" sz="2400" dirty="0" err="1" smtClean="0"/>
              <a:t>en</a:t>
            </a:r>
            <a:r>
              <a:rPr lang="en-GB" sz="2400" dirty="0" smtClean="0"/>
              <a:t> un </a:t>
            </a:r>
            <a:r>
              <a:rPr lang="en-GB" sz="2400" dirty="0" err="1" smtClean="0"/>
              <a:t>paso</a:t>
            </a:r>
            <a:r>
              <a:rPr lang="en-GB" sz="2400" dirty="0" smtClean="0"/>
              <a:t> PROC</a:t>
            </a:r>
          </a:p>
          <a:p>
            <a:pPr>
              <a:lnSpc>
                <a:spcPct val="90000"/>
              </a:lnSpc>
              <a:buFontTx/>
              <a:buNone/>
            </a:pPr>
            <a:endParaRPr lang="en-GB" sz="2400" dirty="0" smtClean="0"/>
          </a:p>
          <a:p>
            <a:pPr>
              <a:lnSpc>
                <a:spcPct val="90000"/>
              </a:lnSpc>
              <a:buFontTx/>
              <a:buNone/>
            </a:pPr>
            <a:r>
              <a:rPr lang="en-GB" sz="2000" dirty="0" smtClean="0">
                <a:solidFill>
                  <a:srgbClr val="0070C0"/>
                </a:solidFill>
                <a:latin typeface="Courier New" pitchFamily="49" charset="0"/>
              </a:rPr>
              <a:t>	      format </a:t>
            </a:r>
            <a:r>
              <a:rPr lang="en-GB" sz="2000" b="1" i="1" dirty="0" smtClean="0">
                <a:solidFill>
                  <a:srgbClr val="0070C0"/>
                </a:solidFill>
                <a:latin typeface="Courier New" pitchFamily="49" charset="0"/>
              </a:rPr>
              <a:t>variable1 </a:t>
            </a:r>
            <a:r>
              <a:rPr lang="en-GB" sz="2000" b="1" i="1" dirty="0" err="1" smtClean="0">
                <a:solidFill>
                  <a:srgbClr val="0070C0"/>
                </a:solidFill>
                <a:latin typeface="Courier New" pitchFamily="49" charset="0"/>
              </a:rPr>
              <a:t>formato</a:t>
            </a:r>
            <a:r>
              <a:rPr lang="en-GB" sz="2000" i="1" dirty="0" smtClean="0">
                <a:solidFill>
                  <a:srgbClr val="0070C0"/>
                </a:solidFill>
                <a:latin typeface="Courier New" pitchFamily="49" charset="0"/>
              </a:rPr>
              <a:t>.</a:t>
            </a:r>
            <a:r>
              <a:rPr lang="en-GB" sz="2000" dirty="0" smtClean="0">
                <a:solidFill>
                  <a:srgbClr val="0070C0"/>
                </a:solidFill>
                <a:latin typeface="Courier New" pitchFamily="49" charset="0"/>
              </a:rPr>
              <a:t>;</a:t>
            </a:r>
          </a:p>
          <a:p>
            <a:pPr>
              <a:lnSpc>
                <a:spcPct val="90000"/>
              </a:lnSpc>
            </a:pPr>
            <a:r>
              <a:rPr lang="en-GB" sz="2000" dirty="0">
                <a:solidFill>
                  <a:srgbClr val="FF0000"/>
                </a:solidFill>
                <a:latin typeface="Courier New" pitchFamily="49" charset="0"/>
              </a:rPr>
              <a:t>			format </a:t>
            </a:r>
            <a:r>
              <a:rPr lang="en-GB" sz="2000" b="1" dirty="0" err="1">
                <a:solidFill>
                  <a:srgbClr val="FF0000"/>
                </a:solidFill>
                <a:latin typeface="Courier New" pitchFamily="49" charset="0"/>
              </a:rPr>
              <a:t>bmi</a:t>
            </a:r>
            <a:r>
              <a:rPr lang="en-GB" sz="2000" b="1" dirty="0">
                <a:solidFill>
                  <a:srgbClr val="FF0000"/>
                </a:solidFill>
                <a:latin typeface="Courier New" pitchFamily="49" charset="0"/>
              </a:rPr>
              <a:t> 5.2</a:t>
            </a:r>
            <a:r>
              <a:rPr lang="en-GB" sz="2000" dirty="0">
                <a:solidFill>
                  <a:srgbClr val="FF0000"/>
                </a:solidFill>
                <a:latin typeface="Courier New" pitchFamily="49" charset="0"/>
              </a:rPr>
              <a:t>;</a:t>
            </a:r>
            <a:endParaRPr lang="en-GB" sz="2400" dirty="0">
              <a:solidFill>
                <a:srgbClr val="FF0000"/>
              </a:solidFill>
            </a:endParaRPr>
          </a:p>
          <a:p>
            <a:pPr>
              <a:lnSpc>
                <a:spcPct val="90000"/>
              </a:lnSpc>
              <a:buFontTx/>
              <a:buNone/>
            </a:pPr>
            <a:endParaRPr lang="en-GB" sz="2000" dirty="0" smtClean="0">
              <a:solidFill>
                <a:srgbClr val="0070C0"/>
              </a:solidFill>
              <a:latin typeface="SAS Monospace" pitchFamily="49" charset="0"/>
            </a:endParaRPr>
          </a:p>
          <a:p>
            <a:r>
              <a:rPr lang="es-ES" dirty="0" smtClean="0"/>
              <a:t>          </a:t>
            </a:r>
            <a:endParaRPr lang="es-ES" dirty="0"/>
          </a:p>
        </p:txBody>
      </p:sp>
      <p:sp>
        <p:nvSpPr>
          <p:cNvPr id="4" name="3 Elipse"/>
          <p:cNvSpPr/>
          <p:nvPr/>
        </p:nvSpPr>
        <p:spPr>
          <a:xfrm>
            <a:off x="683568" y="4797152"/>
            <a:ext cx="8064896"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s-ES" sz="2400" dirty="0" smtClean="0"/>
              <a:t>Todos los formatos contienen el </a:t>
            </a:r>
            <a:r>
              <a:rPr lang="es-ES" sz="2400" dirty="0" err="1" smtClean="0"/>
              <a:t>simbolo</a:t>
            </a:r>
            <a:r>
              <a:rPr lang="es-ES" sz="2400" dirty="0" smtClean="0"/>
              <a:t> . (punto)</a:t>
            </a:r>
          </a:p>
          <a:p>
            <a:pPr marL="285750" indent="-285750">
              <a:buFont typeface="Arial" panose="020B0604020202020204" pitchFamily="34" charset="0"/>
              <a:buChar char="•"/>
            </a:pPr>
            <a:r>
              <a:rPr lang="es-ES" sz="2400" dirty="0" smtClean="0"/>
              <a:t>Formatos para usar con variables carácter deben ser precedidos por el símbolo $</a:t>
            </a:r>
            <a:endParaRPr lang="es-E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864096"/>
          </a:xfrm>
          <a:solidFill>
            <a:schemeClr val="accent4">
              <a:lumMod val="40000"/>
              <a:lumOff val="60000"/>
            </a:schemeClr>
          </a:solidFill>
        </p:spPr>
        <p:txBody>
          <a:bodyPr/>
          <a:lstStyle/>
          <a:p>
            <a:r>
              <a:rPr lang="es-ES" dirty="0" smtClean="0"/>
              <a:t>FORMATOS</a:t>
            </a:r>
            <a:endParaRPr lang="es-ES" dirty="0"/>
          </a:p>
        </p:txBody>
      </p:sp>
      <p:graphicFrame>
        <p:nvGraphicFramePr>
          <p:cNvPr id="21507" name="Object 3"/>
          <p:cNvGraphicFramePr>
            <a:graphicFrameLocks noChangeAspect="1"/>
          </p:cNvGraphicFramePr>
          <p:nvPr>
            <p:extLst>
              <p:ext uri="{D42A27DB-BD31-4B8C-83A1-F6EECF244321}">
                <p14:modId xmlns:p14="http://schemas.microsoft.com/office/powerpoint/2010/main" xmlns="" val="3280632538"/>
              </p:ext>
            </p:extLst>
          </p:nvPr>
        </p:nvGraphicFramePr>
        <p:xfrm>
          <a:off x="760413" y="1562099"/>
          <a:ext cx="7453967" cy="4500000"/>
        </p:xfrm>
        <a:graphic>
          <a:graphicData uri="http://schemas.openxmlformats.org/presentationml/2006/ole">
            <p:oleObj spid="_x0000_s21531" name="Document" r:id="rId3" imgW="7501103" imgH="4695601" progId="">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0"/>
            <a:ext cx="8229600" cy="1052736"/>
          </a:xfrm>
          <a:solidFill>
            <a:srgbClr val="FFC000"/>
          </a:solidFill>
        </p:spPr>
        <p:txBody>
          <a:bodyPr/>
          <a:lstStyle/>
          <a:p>
            <a:r>
              <a:rPr lang="es-ES" dirty="0" smtClean="0"/>
              <a:t>EVALUACION CONTINUA</a:t>
            </a:r>
            <a:endParaRPr lang="es-ES" dirty="0"/>
          </a:p>
        </p:txBody>
      </p:sp>
      <p:sp>
        <p:nvSpPr>
          <p:cNvPr id="3" name="2 CuadroTexto"/>
          <p:cNvSpPr txBox="1"/>
          <p:nvPr/>
        </p:nvSpPr>
        <p:spPr>
          <a:xfrm>
            <a:off x="683568" y="1268760"/>
            <a:ext cx="8136904" cy="4154984"/>
          </a:xfrm>
          <a:prstGeom prst="rect">
            <a:avLst/>
          </a:prstGeom>
          <a:noFill/>
        </p:spPr>
        <p:txBody>
          <a:bodyPr wrap="square" rtlCol="0">
            <a:spAutoFit/>
          </a:bodyPr>
          <a:lstStyle/>
          <a:p>
            <a:r>
              <a:rPr lang="es-ES" sz="2400" dirty="0" smtClean="0"/>
              <a:t>1.- Cuestionarios y actitud en clase:  </a:t>
            </a:r>
            <a:r>
              <a:rPr lang="es-ES" sz="2000" dirty="0" smtClean="0"/>
              <a:t> </a:t>
            </a:r>
            <a:r>
              <a:rPr lang="es-ES" sz="2000" dirty="0" smtClean="0">
                <a:sym typeface="Wingdings" panose="05000000000000000000" pitchFamily="2" charset="2"/>
              </a:rPr>
              <a:t> </a:t>
            </a:r>
            <a:r>
              <a:rPr lang="es-ES" sz="2400" dirty="0" smtClean="0">
                <a:sym typeface="Wingdings" panose="05000000000000000000" pitchFamily="2" charset="2"/>
              </a:rPr>
              <a:t> 25%</a:t>
            </a:r>
            <a:endParaRPr lang="es-ES" sz="2000" dirty="0" smtClean="0">
              <a:sym typeface="Wingdings" panose="05000000000000000000" pitchFamily="2" charset="2"/>
            </a:endParaRPr>
          </a:p>
          <a:p>
            <a:r>
              <a:rPr lang="es-ES" sz="2000" dirty="0">
                <a:sym typeface="Wingdings" panose="05000000000000000000" pitchFamily="2" charset="2"/>
              </a:rPr>
              <a:t>	</a:t>
            </a:r>
            <a:r>
              <a:rPr lang="es-ES" sz="2000" dirty="0" smtClean="0">
                <a:sym typeface="Wingdings" panose="05000000000000000000" pitchFamily="2" charset="2"/>
              </a:rPr>
              <a:t>En clase de prácticas, duración 10 minutos, </a:t>
            </a:r>
          </a:p>
          <a:p>
            <a:r>
              <a:rPr lang="es-ES" sz="2000" dirty="0">
                <a:sym typeface="Wingdings" panose="05000000000000000000" pitchFamily="2" charset="2"/>
              </a:rPr>
              <a:t>	</a:t>
            </a:r>
            <a:r>
              <a:rPr lang="es-ES" sz="2000" dirty="0" smtClean="0">
                <a:sym typeface="Wingdings" panose="05000000000000000000" pitchFamily="2" charset="2"/>
              </a:rPr>
              <a:t>Se </a:t>
            </a:r>
            <a:r>
              <a:rPr lang="es-ES" sz="2000" dirty="0">
                <a:sym typeface="Wingdings" panose="05000000000000000000" pitchFamily="2" charset="2"/>
              </a:rPr>
              <a:t>eliminarán las dos peores notas </a:t>
            </a:r>
            <a:r>
              <a:rPr lang="es-ES" sz="2000" dirty="0" smtClean="0"/>
              <a:t> </a:t>
            </a:r>
          </a:p>
          <a:p>
            <a:pPr marL="895350" indent="-895350"/>
            <a:r>
              <a:rPr lang="es-ES" sz="2000" dirty="0"/>
              <a:t> </a:t>
            </a:r>
            <a:r>
              <a:rPr lang="es-ES" sz="2000" dirty="0" smtClean="0"/>
              <a:t>                Se sumarán positivos y restarán negativos según actitud en clase</a:t>
            </a:r>
            <a:endParaRPr lang="es-ES" sz="2000" dirty="0"/>
          </a:p>
          <a:p>
            <a:endParaRPr lang="es-ES" sz="2400" dirty="0" smtClean="0"/>
          </a:p>
          <a:p>
            <a:r>
              <a:rPr lang="es-ES" sz="2400" dirty="0" smtClean="0"/>
              <a:t>2.- Exámenes  (3)    </a:t>
            </a:r>
            <a:r>
              <a:rPr lang="es-ES" sz="2400" dirty="0" smtClean="0">
                <a:sym typeface="Wingdings" panose="05000000000000000000" pitchFamily="2" charset="2"/>
              </a:rPr>
              <a:t>  50%  (grupo A)</a:t>
            </a:r>
            <a:endParaRPr lang="es-ES" sz="2400" dirty="0" smtClean="0"/>
          </a:p>
          <a:p>
            <a:r>
              <a:rPr lang="es-ES" sz="2400" dirty="0"/>
              <a:t>	</a:t>
            </a:r>
            <a:r>
              <a:rPr lang="es-ES" sz="2000" dirty="0"/>
              <a:t>1º examen: 10%           </a:t>
            </a:r>
            <a:r>
              <a:rPr lang="es-ES" sz="2000" dirty="0" smtClean="0"/>
              <a:t>11 </a:t>
            </a:r>
            <a:r>
              <a:rPr lang="es-ES" sz="2000" dirty="0"/>
              <a:t>febrero</a:t>
            </a:r>
          </a:p>
          <a:p>
            <a:r>
              <a:rPr lang="es-ES" sz="2000" dirty="0"/>
              <a:t>	2º examen: 20%           11 marzo</a:t>
            </a:r>
          </a:p>
          <a:p>
            <a:r>
              <a:rPr lang="es-ES" sz="2000" dirty="0"/>
              <a:t>	3º examen: 30%           8 abril</a:t>
            </a:r>
          </a:p>
          <a:p>
            <a:r>
              <a:rPr lang="es-ES" sz="2000" dirty="0"/>
              <a:t>                4º examen: 40%            6 mayo</a:t>
            </a:r>
          </a:p>
          <a:p>
            <a:endParaRPr lang="es-ES" sz="2400" dirty="0"/>
          </a:p>
          <a:p>
            <a:r>
              <a:rPr lang="es-ES" sz="2400" dirty="0" smtClean="0"/>
              <a:t>3.- Prácticas (2)</a:t>
            </a:r>
            <a:r>
              <a:rPr lang="es-ES" sz="2400" dirty="0" smtClean="0">
                <a:sym typeface="Wingdings" panose="05000000000000000000" pitchFamily="2" charset="2"/>
              </a:rPr>
              <a:t>   25%</a:t>
            </a:r>
            <a:endParaRPr lang="es-ES" sz="2400" dirty="0"/>
          </a:p>
        </p:txBody>
      </p:sp>
    </p:spTree>
    <p:extLst>
      <p:ext uri="{BB962C8B-B14F-4D97-AF65-F5344CB8AC3E}">
        <p14:creationId xmlns:p14="http://schemas.microsoft.com/office/powerpoint/2010/main" xmlns="" val="53384982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864096"/>
          </a:xfrm>
          <a:solidFill>
            <a:schemeClr val="accent4">
              <a:lumMod val="40000"/>
              <a:lumOff val="60000"/>
            </a:schemeClr>
          </a:solidFill>
        </p:spPr>
        <p:txBody>
          <a:bodyPr/>
          <a:lstStyle/>
          <a:p>
            <a:r>
              <a:rPr lang="es-ES" dirty="0" smtClean="0"/>
              <a:t>FORMATOS</a:t>
            </a:r>
            <a:endParaRPr lang="es-ES" dirty="0"/>
          </a:p>
        </p:txBody>
      </p:sp>
      <p:sp>
        <p:nvSpPr>
          <p:cNvPr id="4" name="3 CuadroTexto"/>
          <p:cNvSpPr txBox="1"/>
          <p:nvPr/>
        </p:nvSpPr>
        <p:spPr>
          <a:xfrm>
            <a:off x="827584" y="1412776"/>
            <a:ext cx="7344816" cy="369332"/>
          </a:xfrm>
          <a:prstGeom prst="rect">
            <a:avLst/>
          </a:prstGeom>
          <a:noFill/>
        </p:spPr>
        <p:txBody>
          <a:bodyPr wrap="square" rtlCol="0">
            <a:spAutoFit/>
          </a:bodyPr>
          <a:lstStyle/>
          <a:p>
            <a:endParaRPr lang="es-ES" dirty="0"/>
          </a:p>
        </p:txBody>
      </p:sp>
      <p:sp>
        <p:nvSpPr>
          <p:cNvPr id="5" name="4 CuadroTexto"/>
          <p:cNvSpPr txBox="1"/>
          <p:nvPr/>
        </p:nvSpPr>
        <p:spPr>
          <a:xfrm>
            <a:off x="467544" y="980728"/>
            <a:ext cx="8316416" cy="4154984"/>
          </a:xfrm>
          <a:prstGeom prst="rect">
            <a:avLst/>
          </a:prstGeom>
          <a:noFill/>
        </p:spPr>
        <p:txBody>
          <a:bodyPr wrap="square" rtlCol="0">
            <a:spAutoFit/>
          </a:bodyPr>
          <a:lstStyle/>
          <a:p>
            <a:pPr>
              <a:buFontTx/>
              <a:buNone/>
            </a:pPr>
            <a:r>
              <a:rPr lang="en-GB" sz="2400" b="1" dirty="0" smtClean="0"/>
              <a:t>Para </a:t>
            </a:r>
            <a:r>
              <a:rPr lang="en-GB" sz="2400" b="1" dirty="0" err="1" smtClean="0"/>
              <a:t>usar</a:t>
            </a:r>
            <a:r>
              <a:rPr lang="en-GB" sz="2400" b="1" dirty="0" smtClean="0"/>
              <a:t> </a:t>
            </a:r>
            <a:r>
              <a:rPr lang="en-GB" sz="2400" b="1" dirty="0" err="1" smtClean="0"/>
              <a:t>tus</a:t>
            </a:r>
            <a:r>
              <a:rPr lang="en-GB" sz="2400" b="1" dirty="0" smtClean="0"/>
              <a:t> </a:t>
            </a:r>
            <a:r>
              <a:rPr lang="en-GB" sz="2400" b="1" dirty="0" err="1" smtClean="0"/>
              <a:t>propios</a:t>
            </a:r>
            <a:r>
              <a:rPr lang="en-GB" sz="2400" b="1" dirty="0" smtClean="0"/>
              <a:t> </a:t>
            </a:r>
            <a:r>
              <a:rPr lang="en-GB" sz="2400" b="1" dirty="0" err="1" smtClean="0"/>
              <a:t>formatos</a:t>
            </a:r>
            <a:r>
              <a:rPr lang="en-GB" sz="2400" b="1" dirty="0" smtClean="0"/>
              <a:t> hay que :</a:t>
            </a:r>
          </a:p>
          <a:p>
            <a:pPr>
              <a:buFontTx/>
              <a:buNone/>
            </a:pPr>
            <a:endParaRPr lang="en-GB" sz="800" b="1" dirty="0" smtClean="0"/>
          </a:p>
          <a:p>
            <a:pPr marL="457200" indent="-457200"/>
            <a:r>
              <a:rPr lang="en-GB" sz="2400" dirty="0" smtClean="0"/>
              <a:t>1.- </a:t>
            </a:r>
            <a:r>
              <a:rPr lang="en-GB" sz="2400" dirty="0" err="1" smtClean="0"/>
              <a:t>Definir</a:t>
            </a:r>
            <a:r>
              <a:rPr lang="en-GB" sz="2400" dirty="0" smtClean="0"/>
              <a:t> el </a:t>
            </a:r>
            <a:r>
              <a:rPr lang="en-GB" sz="2400" dirty="0" err="1" smtClean="0"/>
              <a:t>formato</a:t>
            </a:r>
            <a:r>
              <a:rPr lang="en-GB" sz="2400" dirty="0" smtClean="0"/>
              <a:t> (</a:t>
            </a:r>
            <a:r>
              <a:rPr lang="en-GB" sz="2400" dirty="0" err="1" smtClean="0">
                <a:solidFill>
                  <a:srgbClr val="0070C0"/>
                </a:solidFill>
              </a:rPr>
              <a:t>Proc</a:t>
            </a:r>
            <a:r>
              <a:rPr lang="en-GB" sz="2400" dirty="0" err="1" smtClean="0"/>
              <a:t>edimiento</a:t>
            </a:r>
            <a:r>
              <a:rPr lang="en-GB" sz="2400" dirty="0" smtClean="0"/>
              <a:t> </a:t>
            </a:r>
            <a:r>
              <a:rPr lang="en-GB" sz="2400" dirty="0" smtClean="0">
                <a:solidFill>
                  <a:srgbClr val="0070C0"/>
                </a:solidFill>
              </a:rPr>
              <a:t>FORMAT</a:t>
            </a:r>
            <a:r>
              <a:rPr lang="en-GB" sz="2400" dirty="0" smtClean="0"/>
              <a:t>, </a:t>
            </a:r>
            <a:r>
              <a:rPr lang="en-GB" sz="2400" dirty="0" err="1" smtClean="0"/>
              <a:t>sentencia</a:t>
            </a:r>
            <a:r>
              <a:rPr lang="en-GB" sz="2400" dirty="0" smtClean="0"/>
              <a:t> </a:t>
            </a:r>
            <a:r>
              <a:rPr lang="en-GB" sz="2400" dirty="0" smtClean="0">
                <a:solidFill>
                  <a:srgbClr val="0070C0"/>
                </a:solidFill>
              </a:rPr>
              <a:t>VALUE</a:t>
            </a:r>
            <a:r>
              <a:rPr lang="en-GB" sz="2400" dirty="0" smtClean="0"/>
              <a:t>)</a:t>
            </a:r>
          </a:p>
          <a:p>
            <a:pPr marL="457200" indent="-457200"/>
            <a:endParaRPr lang="en-GB" sz="800" dirty="0" smtClean="0"/>
          </a:p>
          <a:p>
            <a:pPr>
              <a:buFontTx/>
              <a:buNone/>
            </a:pPr>
            <a:r>
              <a:rPr lang="en-GB" sz="2000" b="1" dirty="0" smtClean="0">
                <a:solidFill>
                  <a:srgbClr val="FF0000"/>
                </a:solidFill>
                <a:latin typeface="Courier New" pitchFamily="49" charset="0"/>
              </a:rPr>
              <a:t>proc format;</a:t>
            </a:r>
          </a:p>
          <a:p>
            <a:pPr>
              <a:buFontTx/>
              <a:buNone/>
            </a:pPr>
            <a:r>
              <a:rPr lang="en-GB" sz="2000" b="1" dirty="0" smtClean="0">
                <a:solidFill>
                  <a:srgbClr val="FF0000"/>
                </a:solidFill>
                <a:latin typeface="Courier New" pitchFamily="49" charset="0"/>
              </a:rPr>
              <a:t>  value </a:t>
            </a:r>
            <a:r>
              <a:rPr lang="en-GB" sz="2000" b="1" dirty="0" err="1" smtClean="0">
                <a:solidFill>
                  <a:srgbClr val="FF0000"/>
                </a:solidFill>
                <a:latin typeface="Courier New" pitchFamily="49" charset="0"/>
              </a:rPr>
              <a:t>sexo</a:t>
            </a:r>
            <a:r>
              <a:rPr lang="en-GB" sz="2000" b="1" dirty="0" smtClean="0">
                <a:solidFill>
                  <a:srgbClr val="FF0000"/>
                </a:solidFill>
                <a:latin typeface="Courier New" pitchFamily="49" charset="0"/>
              </a:rPr>
              <a:t> 1=</a:t>
            </a:r>
            <a:r>
              <a:rPr lang="en-GB" sz="2000" b="1" i="1" dirty="0" smtClean="0">
                <a:solidFill>
                  <a:srgbClr val="FF0000"/>
                </a:solidFill>
                <a:latin typeface="Courier New" pitchFamily="49" charset="0"/>
              </a:rPr>
              <a:t>‘</a:t>
            </a:r>
            <a:r>
              <a:rPr lang="en-GB" sz="2000" b="1" i="1" dirty="0" err="1" smtClean="0">
                <a:solidFill>
                  <a:srgbClr val="FF0000"/>
                </a:solidFill>
                <a:latin typeface="Courier New" pitchFamily="49" charset="0"/>
              </a:rPr>
              <a:t>masculino</a:t>
            </a:r>
            <a:r>
              <a:rPr lang="en-GB" sz="2000" b="1" i="1" dirty="0" smtClean="0">
                <a:solidFill>
                  <a:srgbClr val="FF0000"/>
                </a:solidFill>
                <a:latin typeface="Courier New" pitchFamily="49" charset="0"/>
              </a:rPr>
              <a:t>’ 2</a:t>
            </a:r>
            <a:r>
              <a:rPr lang="en-GB" sz="2000" b="1" dirty="0" smtClean="0">
                <a:solidFill>
                  <a:srgbClr val="FF0000"/>
                </a:solidFill>
                <a:latin typeface="Courier New" pitchFamily="49" charset="0"/>
              </a:rPr>
              <a:t>=</a:t>
            </a:r>
            <a:r>
              <a:rPr lang="en-GB" sz="2000" b="1" i="1" dirty="0" smtClean="0">
                <a:solidFill>
                  <a:srgbClr val="FF0000"/>
                </a:solidFill>
                <a:latin typeface="Courier New" pitchFamily="49" charset="0"/>
              </a:rPr>
              <a:t> ‘</a:t>
            </a:r>
            <a:r>
              <a:rPr lang="en-GB" sz="2000" b="1" i="1" dirty="0" err="1" smtClean="0">
                <a:solidFill>
                  <a:srgbClr val="FF0000"/>
                </a:solidFill>
                <a:latin typeface="Courier New" pitchFamily="49" charset="0"/>
              </a:rPr>
              <a:t>femenino</a:t>
            </a:r>
            <a:r>
              <a:rPr lang="en-GB" sz="2000" b="1" i="1" dirty="0" smtClean="0">
                <a:solidFill>
                  <a:srgbClr val="FF0000"/>
                </a:solidFill>
                <a:latin typeface="Courier New" pitchFamily="49" charset="0"/>
              </a:rPr>
              <a:t>’;</a:t>
            </a:r>
          </a:p>
          <a:p>
            <a:pPr>
              <a:buFontTx/>
              <a:buNone/>
            </a:pPr>
            <a:r>
              <a:rPr lang="en-GB" sz="2000" b="1" i="1" dirty="0" smtClean="0">
                <a:solidFill>
                  <a:srgbClr val="FF0000"/>
                </a:solidFill>
                <a:latin typeface="Courier New" pitchFamily="49" charset="0"/>
              </a:rPr>
              <a:t>  value </a:t>
            </a:r>
            <a:r>
              <a:rPr lang="en-GB" sz="2000" b="1" i="1" dirty="0" err="1" smtClean="0">
                <a:solidFill>
                  <a:srgbClr val="FF0000"/>
                </a:solidFill>
                <a:latin typeface="Courier New" pitchFamily="49" charset="0"/>
              </a:rPr>
              <a:t>cantidad</a:t>
            </a:r>
            <a:r>
              <a:rPr lang="en-GB" sz="2000" b="1" i="1" dirty="0" smtClean="0">
                <a:solidFill>
                  <a:srgbClr val="FF0000"/>
                </a:solidFill>
                <a:latin typeface="Courier New" pitchFamily="49" charset="0"/>
              </a:rPr>
              <a:t>  low-10=‘</a:t>
            </a:r>
            <a:r>
              <a:rPr lang="en-GB" sz="2000" b="1" i="1" dirty="0" err="1" smtClean="0">
                <a:solidFill>
                  <a:srgbClr val="FF0000"/>
                </a:solidFill>
                <a:latin typeface="Courier New" pitchFamily="49" charset="0"/>
              </a:rPr>
              <a:t>bajo</a:t>
            </a:r>
            <a:r>
              <a:rPr lang="en-GB" sz="2000" b="1" i="1" dirty="0" smtClean="0">
                <a:solidFill>
                  <a:srgbClr val="FF0000"/>
                </a:solidFill>
                <a:latin typeface="Courier New" pitchFamily="49" charset="0"/>
              </a:rPr>
              <a:t>’ 11-high=‘alto’;</a:t>
            </a:r>
          </a:p>
          <a:p>
            <a:pPr>
              <a:buFontTx/>
              <a:buNone/>
            </a:pPr>
            <a:r>
              <a:rPr lang="en-GB" sz="2400" b="1" dirty="0" smtClean="0">
                <a:solidFill>
                  <a:srgbClr val="FF0000"/>
                </a:solidFill>
                <a:latin typeface="Courier New" pitchFamily="49" charset="0"/>
              </a:rPr>
              <a:t>run;</a:t>
            </a:r>
          </a:p>
          <a:p>
            <a:pPr>
              <a:buFontTx/>
              <a:buNone/>
            </a:pPr>
            <a:endParaRPr lang="en-GB" sz="2400" b="1" dirty="0" smtClean="0">
              <a:solidFill>
                <a:srgbClr val="FF0000"/>
              </a:solidFill>
              <a:latin typeface="Courier New" pitchFamily="49" charset="0"/>
            </a:endParaRPr>
          </a:p>
          <a:p>
            <a:pPr marL="457200" indent="-457200"/>
            <a:r>
              <a:rPr lang="en-GB" sz="2400" dirty="0" smtClean="0"/>
              <a:t>2.- </a:t>
            </a:r>
            <a:r>
              <a:rPr lang="en-GB" sz="2400" dirty="0" err="1" smtClean="0"/>
              <a:t>Asignar</a:t>
            </a:r>
            <a:r>
              <a:rPr lang="en-GB" sz="2400" dirty="0" smtClean="0"/>
              <a:t>  </a:t>
            </a:r>
            <a:r>
              <a:rPr lang="en-GB" sz="2400" dirty="0" err="1" smtClean="0"/>
              <a:t>formato</a:t>
            </a:r>
            <a:r>
              <a:rPr lang="en-GB" sz="2400" dirty="0" smtClean="0"/>
              <a:t> a variables (</a:t>
            </a:r>
            <a:r>
              <a:rPr lang="en-GB" sz="2400" dirty="0" err="1" smtClean="0">
                <a:solidFill>
                  <a:srgbClr val="FF0000"/>
                </a:solidFill>
              </a:rPr>
              <a:t>sentencia</a:t>
            </a:r>
            <a:r>
              <a:rPr lang="en-GB" sz="2400" dirty="0" smtClean="0"/>
              <a:t> FORMAT)</a:t>
            </a:r>
          </a:p>
          <a:p>
            <a:pPr marL="457200" indent="-457200"/>
            <a:endParaRPr lang="en-GB" sz="1000" dirty="0" smtClean="0"/>
          </a:p>
          <a:p>
            <a:pPr>
              <a:buFontTx/>
              <a:buNone/>
            </a:pPr>
            <a:r>
              <a:rPr lang="en-GB" sz="2400" dirty="0" smtClean="0">
                <a:solidFill>
                  <a:srgbClr val="FF0000"/>
                </a:solidFill>
              </a:rPr>
              <a:t>		Format  </a:t>
            </a:r>
            <a:r>
              <a:rPr lang="en-GB" sz="2400" dirty="0" err="1" smtClean="0">
                <a:solidFill>
                  <a:srgbClr val="FF0000"/>
                </a:solidFill>
              </a:rPr>
              <a:t>sexo</a:t>
            </a:r>
            <a:r>
              <a:rPr lang="en-GB" sz="2400" dirty="0" smtClean="0">
                <a:solidFill>
                  <a:srgbClr val="FF0000"/>
                </a:solidFill>
              </a:rPr>
              <a:t> </a:t>
            </a:r>
            <a:r>
              <a:rPr lang="en-GB" sz="2400" dirty="0" err="1" smtClean="0">
                <a:solidFill>
                  <a:srgbClr val="FF0000"/>
                </a:solidFill>
              </a:rPr>
              <a:t>sexo</a:t>
            </a:r>
            <a:r>
              <a:rPr lang="en-GB" sz="2400" dirty="0" smtClean="0">
                <a:solidFill>
                  <a:srgbClr val="FF0000"/>
                </a:solidFill>
              </a:rPr>
              <a:t>.  X y z </a:t>
            </a:r>
            <a:r>
              <a:rPr lang="en-GB" sz="2400" dirty="0" err="1" smtClean="0">
                <a:solidFill>
                  <a:srgbClr val="FF0000"/>
                </a:solidFill>
              </a:rPr>
              <a:t>cantidad</a:t>
            </a:r>
            <a:r>
              <a:rPr lang="en-GB" sz="2400" dirty="0" smtClean="0">
                <a:solidFill>
                  <a:srgbClr val="FF0000"/>
                </a:solidFill>
              </a:rPr>
              <a:t>. ;</a:t>
            </a:r>
          </a:p>
          <a:p>
            <a:pPr>
              <a:buFontTx/>
              <a:buNone/>
            </a:pPr>
            <a:endParaRPr lang="en-GB" sz="1000" dirty="0" smtClean="0"/>
          </a:p>
          <a:p>
            <a:pPr>
              <a:buFontTx/>
              <a:buNone/>
            </a:pPr>
            <a:endParaRPr lang="en-GB" sz="2400" dirty="0" smtClean="0"/>
          </a:p>
        </p:txBody>
      </p:sp>
      <p:sp>
        <p:nvSpPr>
          <p:cNvPr id="3" name="2 Elipse"/>
          <p:cNvSpPr/>
          <p:nvPr/>
        </p:nvSpPr>
        <p:spPr>
          <a:xfrm>
            <a:off x="827584" y="4797152"/>
            <a:ext cx="7128792" cy="22322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NOTAS: </a:t>
            </a:r>
          </a:p>
          <a:p>
            <a:pPr marL="342900" indent="-342900" algn="ctr">
              <a:buFont typeface="Arial" panose="020B0604020202020204" pitchFamily="34" charset="0"/>
              <a:buChar char="•"/>
            </a:pPr>
            <a:r>
              <a:rPr lang="en-GB" sz="2400" dirty="0" err="1" smtClean="0"/>
              <a:t>Varías</a:t>
            </a:r>
            <a:r>
              <a:rPr lang="en-GB" sz="2400" dirty="0" smtClean="0"/>
              <a:t> </a:t>
            </a:r>
            <a:r>
              <a:rPr lang="en-GB" sz="2400" dirty="0"/>
              <a:t>variables </a:t>
            </a:r>
            <a:r>
              <a:rPr lang="en-GB" sz="2400" dirty="0" err="1"/>
              <a:t>pueden</a:t>
            </a:r>
            <a:r>
              <a:rPr lang="en-GB" sz="2400" dirty="0"/>
              <a:t> </a:t>
            </a:r>
            <a:r>
              <a:rPr lang="en-GB" sz="2400" dirty="0" err="1"/>
              <a:t>asignarse</a:t>
            </a:r>
            <a:r>
              <a:rPr lang="en-GB" sz="2400" dirty="0"/>
              <a:t> al </a:t>
            </a:r>
            <a:r>
              <a:rPr lang="en-GB" sz="2400" dirty="0" err="1"/>
              <a:t>mismo</a:t>
            </a:r>
            <a:r>
              <a:rPr lang="en-GB" sz="2400" dirty="0"/>
              <a:t> </a:t>
            </a:r>
            <a:r>
              <a:rPr lang="en-GB" sz="2400" dirty="0" err="1"/>
              <a:t>formato</a:t>
            </a:r>
            <a:r>
              <a:rPr lang="en-GB" sz="2400" dirty="0"/>
              <a:t> y </a:t>
            </a:r>
            <a:endParaRPr lang="en-GB" sz="2400" dirty="0" smtClean="0"/>
          </a:p>
          <a:p>
            <a:pPr marL="342900" indent="-342900" algn="ctr">
              <a:buFont typeface="Arial" panose="020B0604020202020204" pitchFamily="34" charset="0"/>
              <a:buChar char="•"/>
            </a:pPr>
            <a:r>
              <a:rPr lang="en-GB" sz="2400" dirty="0" err="1" smtClean="0"/>
              <a:t>una</a:t>
            </a:r>
            <a:r>
              <a:rPr lang="en-GB" sz="2400" dirty="0" smtClean="0"/>
              <a:t> </a:t>
            </a:r>
            <a:r>
              <a:rPr lang="en-GB" sz="2400" dirty="0"/>
              <a:t>variable </a:t>
            </a:r>
            <a:r>
              <a:rPr lang="en-GB" sz="2400" dirty="0" err="1"/>
              <a:t>puede</a:t>
            </a:r>
            <a:r>
              <a:rPr lang="en-GB" sz="2400" dirty="0"/>
              <a:t> </a:t>
            </a:r>
            <a:r>
              <a:rPr lang="en-GB" sz="2400" dirty="0" err="1"/>
              <a:t>asignarse</a:t>
            </a:r>
            <a:r>
              <a:rPr lang="en-GB" sz="2400" dirty="0"/>
              <a:t> a </a:t>
            </a:r>
            <a:r>
              <a:rPr lang="en-GB" sz="2400" dirty="0" err="1"/>
              <a:t>diferentes</a:t>
            </a:r>
            <a:r>
              <a:rPr lang="en-GB" sz="2400" dirty="0"/>
              <a:t> </a:t>
            </a:r>
            <a:r>
              <a:rPr lang="en-GB" sz="2400" dirty="0" err="1"/>
              <a:t>formatos</a:t>
            </a:r>
            <a:r>
              <a:rPr lang="en-GB" sz="2400" dirty="0"/>
              <a:t> </a:t>
            </a:r>
            <a:r>
              <a:rPr lang="en-GB" sz="2400" dirty="0" err="1"/>
              <a:t>en</a:t>
            </a:r>
            <a:r>
              <a:rPr lang="en-GB" sz="2400" dirty="0"/>
              <a:t> </a:t>
            </a:r>
            <a:r>
              <a:rPr lang="en-GB" sz="2400" dirty="0" err="1"/>
              <a:t>diferentes</a:t>
            </a:r>
            <a:r>
              <a:rPr lang="en-GB" sz="2400" dirty="0"/>
              <a:t> </a:t>
            </a:r>
            <a:r>
              <a:rPr lang="en-GB" sz="2400" dirty="0" err="1"/>
              <a:t>procedimientos</a:t>
            </a:r>
            <a:r>
              <a:rPr lang="en-GB" sz="2400" dirty="0"/>
              <a:t>. </a:t>
            </a:r>
            <a:endParaRPr lang="es-ES" sz="2400" dirty="0"/>
          </a:p>
          <a:p>
            <a:pPr algn="ct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755650" y="260350"/>
            <a:ext cx="7772400" cy="1470025"/>
          </a:xfrm>
        </p:spPr>
        <p:txBody>
          <a:bodyPr/>
          <a:lstStyle/>
          <a:p>
            <a:r>
              <a:rPr lang="es-ES" dirty="0" smtClean="0"/>
              <a:t>333</a:t>
            </a:r>
          </a:p>
        </p:txBody>
      </p:sp>
      <p:sp>
        <p:nvSpPr>
          <p:cNvPr id="34819" name="Rectangle 3"/>
          <p:cNvSpPr>
            <a:spLocks noGrp="1" noChangeArrowheads="1"/>
          </p:cNvSpPr>
          <p:nvPr>
            <p:ph type="subTitle" idx="1"/>
          </p:nvPr>
        </p:nvSpPr>
        <p:spPr/>
        <p:txBody>
          <a:bodyPr/>
          <a:lstStyle/>
          <a:p>
            <a:endParaRPr lang="es-ES" dirty="0" smtClean="0"/>
          </a:p>
        </p:txBody>
      </p:sp>
      <p:sp>
        <p:nvSpPr>
          <p:cNvPr id="34820" name="Rectangle 4"/>
          <p:cNvSpPr>
            <a:spLocks noChangeArrowheads="1"/>
          </p:cNvSpPr>
          <p:nvPr/>
        </p:nvSpPr>
        <p:spPr bwMode="auto">
          <a:xfrm>
            <a:off x="-15875" y="0"/>
            <a:ext cx="9159875" cy="6877050"/>
          </a:xfrm>
          <a:prstGeom prst="rect">
            <a:avLst/>
          </a:prstGeom>
          <a:solidFill>
            <a:srgbClr val="000080"/>
          </a:solidFill>
          <a:ln w="9525">
            <a:noFill/>
            <a:miter lim="800000"/>
            <a:headEnd/>
            <a:tailEnd/>
          </a:ln>
        </p:spPr>
        <p:txBody>
          <a:bodyPr/>
          <a:lstStyle/>
          <a:p>
            <a:endParaRPr lang="es-ES" dirty="0">
              <a:solidFill>
                <a:srgbClr val="FFFFCC"/>
              </a:solidFill>
              <a:latin typeface="Arial Unicode MS" pitchFamily="34" charset="-128"/>
            </a:endParaRPr>
          </a:p>
        </p:txBody>
      </p:sp>
      <p:sp>
        <p:nvSpPr>
          <p:cNvPr id="34821" name="Rectangle 5"/>
          <p:cNvSpPr>
            <a:spLocks noChangeArrowheads="1"/>
          </p:cNvSpPr>
          <p:nvPr/>
        </p:nvSpPr>
        <p:spPr bwMode="auto">
          <a:xfrm>
            <a:off x="687388" y="765175"/>
            <a:ext cx="7783512" cy="1149350"/>
          </a:xfrm>
          <a:prstGeom prst="rect">
            <a:avLst/>
          </a:prstGeom>
          <a:noFill/>
          <a:ln w="9525">
            <a:noFill/>
            <a:miter lim="800000"/>
            <a:headEnd/>
            <a:tailEnd/>
          </a:ln>
        </p:spPr>
        <p:txBody>
          <a:bodyPr/>
          <a:lstStyle/>
          <a:p>
            <a:endParaRPr lang="es-ES" dirty="0"/>
          </a:p>
        </p:txBody>
      </p:sp>
      <p:sp>
        <p:nvSpPr>
          <p:cNvPr id="34822" name="Text Box 6"/>
          <p:cNvSpPr txBox="1">
            <a:spLocks noChangeArrowheads="1"/>
          </p:cNvSpPr>
          <p:nvPr/>
        </p:nvSpPr>
        <p:spPr bwMode="auto">
          <a:xfrm>
            <a:off x="0" y="0"/>
            <a:ext cx="9144000" cy="1415772"/>
          </a:xfrm>
          <a:prstGeom prst="rect">
            <a:avLst/>
          </a:prstGeom>
          <a:solidFill>
            <a:srgbClr val="000080"/>
          </a:solidFill>
          <a:ln w="9525">
            <a:noFill/>
            <a:miter lim="800000"/>
            <a:headEnd/>
            <a:tailEnd/>
          </a:ln>
        </p:spPr>
        <p:txBody>
          <a:bodyPr>
            <a:spAutoFit/>
          </a:bodyPr>
          <a:lstStyle/>
          <a:p>
            <a:endParaRPr lang="es-ES_tradnl" sz="1800" u="sng" dirty="0">
              <a:solidFill>
                <a:srgbClr val="FFFF00"/>
              </a:solidFill>
              <a:latin typeface="Arial Unicode MS" pitchFamily="34" charset="-128"/>
            </a:endParaRPr>
          </a:p>
          <a:p>
            <a:pPr algn="ctr"/>
            <a:r>
              <a:rPr lang="es-ES_tradnl" sz="4000" b="1" u="sng" dirty="0" smtClean="0">
                <a:solidFill>
                  <a:srgbClr val="FFFF00"/>
                </a:solidFill>
                <a:latin typeface="Arial Unicode MS" pitchFamily="34" charset="-128"/>
              </a:rPr>
              <a:t>SOFTWARE  I</a:t>
            </a:r>
          </a:p>
          <a:p>
            <a:r>
              <a:rPr lang="es-ES_tradnl" sz="2800" dirty="0" smtClean="0">
                <a:solidFill>
                  <a:srgbClr val="FFFF00"/>
                </a:solidFill>
                <a:latin typeface="Arial Unicode MS" pitchFamily="34" charset="-128"/>
              </a:rPr>
              <a:t>PROFESOR</a:t>
            </a:r>
            <a:r>
              <a:rPr lang="es-ES_tradnl" sz="2800" dirty="0">
                <a:solidFill>
                  <a:srgbClr val="FFFF00"/>
                </a:solidFill>
                <a:latin typeface="Arial Unicode MS" pitchFamily="34" charset="-128"/>
              </a:rPr>
              <a:t>: JOSE LUIS VALENCIA DELFA</a:t>
            </a:r>
            <a:endParaRPr lang="es-ES_tradnl" sz="2000" dirty="0">
              <a:solidFill>
                <a:srgbClr val="FFFF00"/>
              </a:solidFill>
              <a:latin typeface="Arial Unicode MS" pitchFamily="34" charset="-128"/>
            </a:endParaRPr>
          </a:p>
        </p:txBody>
      </p:sp>
      <p:sp>
        <p:nvSpPr>
          <p:cNvPr id="34823" name="Rectangle 7"/>
          <p:cNvSpPr>
            <a:spLocks noChangeArrowheads="1"/>
          </p:cNvSpPr>
          <p:nvPr/>
        </p:nvSpPr>
        <p:spPr bwMode="auto">
          <a:xfrm>
            <a:off x="457200" y="5876925"/>
            <a:ext cx="8686800" cy="615950"/>
          </a:xfrm>
          <a:prstGeom prst="rect">
            <a:avLst/>
          </a:prstGeom>
          <a:noFill/>
          <a:ln w="9525">
            <a:noFill/>
            <a:miter lim="800000"/>
            <a:headEnd/>
            <a:tailEnd/>
          </a:ln>
        </p:spPr>
        <p:txBody>
          <a:bodyPr lIns="0" tIns="0" rIns="0" bIns="0">
            <a:spAutoFit/>
          </a:bodyPr>
          <a:lstStyle/>
          <a:p>
            <a:r>
              <a:rPr lang="es-ES_tradnl" sz="2000" dirty="0">
                <a:solidFill>
                  <a:srgbClr val="FFFF66"/>
                </a:solidFill>
                <a:latin typeface="Arial Unicode MS" pitchFamily="34" charset="-128"/>
              </a:rPr>
              <a:t>FACULTAD DE ESTUDIOS ESTADÍSTICOS</a:t>
            </a:r>
          </a:p>
          <a:p>
            <a:r>
              <a:rPr lang="es-ES_tradnl" sz="2000" dirty="0">
                <a:solidFill>
                  <a:srgbClr val="FFFF66"/>
                </a:solidFill>
                <a:latin typeface="Arial Unicode MS" pitchFamily="34" charset="-128"/>
              </a:rPr>
              <a:t>UNIVERSIDAD COMPLUTENSE DE MADRID</a:t>
            </a:r>
          </a:p>
        </p:txBody>
      </p:sp>
      <p:pic>
        <p:nvPicPr>
          <p:cNvPr id="34824" name="Picture 8" descr="Complutense"/>
          <p:cNvPicPr>
            <a:picLocks noChangeAspect="1" noChangeArrowheads="1"/>
          </p:cNvPicPr>
          <p:nvPr/>
        </p:nvPicPr>
        <p:blipFill>
          <a:blip r:embed="rId3" cstate="print"/>
          <a:srcRect/>
          <a:stretch>
            <a:fillRect/>
          </a:stretch>
        </p:blipFill>
        <p:spPr bwMode="auto">
          <a:xfrm>
            <a:off x="3499023" y="2420888"/>
            <a:ext cx="2297113" cy="2735262"/>
          </a:xfrm>
          <a:prstGeom prst="rect">
            <a:avLst/>
          </a:prstGeom>
          <a:noFill/>
          <a:ln w="9525">
            <a:noFill/>
            <a:miter lim="800000"/>
            <a:headEnd/>
            <a:tailEnd/>
          </a:ln>
        </p:spPr>
      </p:pic>
    </p:spTree>
    <p:extLst>
      <p:ext uri="{BB962C8B-B14F-4D97-AF65-F5344CB8AC3E}">
        <p14:creationId xmlns:p14="http://schemas.microsoft.com/office/powerpoint/2010/main" xmlns="" val="4172214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0"/>
            <a:ext cx="8229600" cy="1052736"/>
          </a:xfrm>
          <a:solidFill>
            <a:srgbClr val="FFC000"/>
          </a:solidFill>
        </p:spPr>
        <p:txBody>
          <a:bodyPr/>
          <a:lstStyle/>
          <a:p>
            <a:r>
              <a:rPr lang="es-ES" dirty="0" smtClean="0"/>
              <a:t>EVALUACION CONTINUA</a:t>
            </a:r>
            <a:endParaRPr lang="es-ES" dirty="0"/>
          </a:p>
        </p:txBody>
      </p:sp>
      <p:sp>
        <p:nvSpPr>
          <p:cNvPr id="3" name="2 CuadroTexto"/>
          <p:cNvSpPr txBox="1"/>
          <p:nvPr/>
        </p:nvSpPr>
        <p:spPr>
          <a:xfrm>
            <a:off x="683568" y="1268760"/>
            <a:ext cx="8136904" cy="4154984"/>
          </a:xfrm>
          <a:prstGeom prst="rect">
            <a:avLst/>
          </a:prstGeom>
          <a:noFill/>
        </p:spPr>
        <p:txBody>
          <a:bodyPr wrap="square" rtlCol="0">
            <a:spAutoFit/>
          </a:bodyPr>
          <a:lstStyle/>
          <a:p>
            <a:r>
              <a:rPr lang="es-ES" sz="2400" dirty="0" smtClean="0"/>
              <a:t>1.- Cuestionarios y actitud en clase:  </a:t>
            </a:r>
            <a:r>
              <a:rPr lang="es-ES" sz="2000" dirty="0" smtClean="0"/>
              <a:t> </a:t>
            </a:r>
            <a:r>
              <a:rPr lang="es-ES" sz="2000" dirty="0" smtClean="0">
                <a:sym typeface="Wingdings" panose="05000000000000000000" pitchFamily="2" charset="2"/>
              </a:rPr>
              <a:t> </a:t>
            </a:r>
            <a:r>
              <a:rPr lang="es-ES" sz="2400" dirty="0" smtClean="0">
                <a:sym typeface="Wingdings" panose="05000000000000000000" pitchFamily="2" charset="2"/>
              </a:rPr>
              <a:t> 25%</a:t>
            </a:r>
            <a:endParaRPr lang="es-ES" sz="2000" dirty="0" smtClean="0">
              <a:sym typeface="Wingdings" panose="05000000000000000000" pitchFamily="2" charset="2"/>
            </a:endParaRPr>
          </a:p>
          <a:p>
            <a:r>
              <a:rPr lang="es-ES" sz="2000" dirty="0">
                <a:sym typeface="Wingdings" panose="05000000000000000000" pitchFamily="2" charset="2"/>
              </a:rPr>
              <a:t>	</a:t>
            </a:r>
            <a:r>
              <a:rPr lang="es-ES" sz="2000" dirty="0" smtClean="0">
                <a:sym typeface="Wingdings" panose="05000000000000000000" pitchFamily="2" charset="2"/>
              </a:rPr>
              <a:t>En clase de prácticas, duración 10 minutos, </a:t>
            </a:r>
          </a:p>
          <a:p>
            <a:r>
              <a:rPr lang="es-ES" sz="2000" dirty="0">
                <a:sym typeface="Wingdings" panose="05000000000000000000" pitchFamily="2" charset="2"/>
              </a:rPr>
              <a:t>	</a:t>
            </a:r>
            <a:r>
              <a:rPr lang="es-ES" sz="2000" dirty="0" smtClean="0">
                <a:sym typeface="Wingdings" panose="05000000000000000000" pitchFamily="2" charset="2"/>
              </a:rPr>
              <a:t>Se </a:t>
            </a:r>
            <a:r>
              <a:rPr lang="es-ES" sz="2000" dirty="0">
                <a:sym typeface="Wingdings" panose="05000000000000000000" pitchFamily="2" charset="2"/>
              </a:rPr>
              <a:t>eliminarán las dos peores notas </a:t>
            </a:r>
            <a:r>
              <a:rPr lang="es-ES" sz="2000" dirty="0" smtClean="0"/>
              <a:t> </a:t>
            </a:r>
          </a:p>
          <a:p>
            <a:pPr marL="895350" indent="-895350"/>
            <a:r>
              <a:rPr lang="es-ES" sz="2000" dirty="0"/>
              <a:t> </a:t>
            </a:r>
            <a:r>
              <a:rPr lang="es-ES" sz="2000" dirty="0" smtClean="0"/>
              <a:t>                Se sumarán positivos y restarán negativos según actitud en clase</a:t>
            </a:r>
            <a:endParaRPr lang="es-ES" sz="2000" dirty="0"/>
          </a:p>
          <a:p>
            <a:endParaRPr lang="es-ES" sz="2400" dirty="0" smtClean="0"/>
          </a:p>
          <a:p>
            <a:r>
              <a:rPr lang="es-ES" sz="2400" dirty="0" smtClean="0"/>
              <a:t>2.- Exámenes  (3)    </a:t>
            </a:r>
            <a:r>
              <a:rPr lang="es-ES" sz="2400" dirty="0" smtClean="0">
                <a:sym typeface="Wingdings" panose="05000000000000000000" pitchFamily="2" charset="2"/>
              </a:rPr>
              <a:t>  50%  (grupo B)</a:t>
            </a:r>
            <a:endParaRPr lang="es-ES" sz="2400" dirty="0" smtClean="0"/>
          </a:p>
          <a:p>
            <a:r>
              <a:rPr lang="es-ES" sz="2400" dirty="0"/>
              <a:t>	</a:t>
            </a:r>
            <a:r>
              <a:rPr lang="es-ES" sz="2000" dirty="0"/>
              <a:t>1º examen: 10%           </a:t>
            </a:r>
            <a:r>
              <a:rPr lang="es-ES" sz="2000" dirty="0" smtClean="0"/>
              <a:t>12 </a:t>
            </a:r>
            <a:r>
              <a:rPr lang="es-ES" sz="2000" dirty="0"/>
              <a:t>febrero</a:t>
            </a:r>
          </a:p>
          <a:p>
            <a:r>
              <a:rPr lang="es-ES" sz="2000" dirty="0"/>
              <a:t>	2º examen: 20%           </a:t>
            </a:r>
            <a:r>
              <a:rPr lang="es-ES" sz="2000" dirty="0" smtClean="0"/>
              <a:t>12 </a:t>
            </a:r>
            <a:r>
              <a:rPr lang="es-ES" sz="2000" dirty="0"/>
              <a:t>marzo</a:t>
            </a:r>
          </a:p>
          <a:p>
            <a:r>
              <a:rPr lang="es-ES" sz="2000" dirty="0"/>
              <a:t>	3º examen: 30%           </a:t>
            </a:r>
            <a:r>
              <a:rPr lang="es-ES" sz="2000" dirty="0" smtClean="0"/>
              <a:t>9 </a:t>
            </a:r>
            <a:r>
              <a:rPr lang="es-ES" sz="2000" dirty="0"/>
              <a:t>abril</a:t>
            </a:r>
          </a:p>
          <a:p>
            <a:r>
              <a:rPr lang="es-ES" sz="2000" dirty="0"/>
              <a:t>                4º examen: 40%            </a:t>
            </a:r>
            <a:r>
              <a:rPr lang="es-ES" sz="2000" dirty="0" smtClean="0"/>
              <a:t>7 </a:t>
            </a:r>
            <a:r>
              <a:rPr lang="es-ES" sz="2000" dirty="0"/>
              <a:t>mayo</a:t>
            </a:r>
          </a:p>
          <a:p>
            <a:endParaRPr lang="es-ES" sz="2400" dirty="0"/>
          </a:p>
          <a:p>
            <a:r>
              <a:rPr lang="es-ES" sz="2400" dirty="0" smtClean="0"/>
              <a:t>3.- Prácticas (2)</a:t>
            </a:r>
            <a:r>
              <a:rPr lang="es-ES" sz="2400" dirty="0" smtClean="0">
                <a:sym typeface="Wingdings" panose="05000000000000000000" pitchFamily="2" charset="2"/>
              </a:rPr>
              <a:t>   25%</a:t>
            </a:r>
            <a:endParaRPr lang="es-ES" sz="2400" dirty="0"/>
          </a:p>
        </p:txBody>
      </p:sp>
    </p:spTree>
    <p:extLst>
      <p:ext uri="{BB962C8B-B14F-4D97-AF65-F5344CB8AC3E}">
        <p14:creationId xmlns:p14="http://schemas.microsoft.com/office/powerpoint/2010/main" xmlns="" val="2662287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0"/>
            <a:ext cx="8229600" cy="1143000"/>
          </a:xfrm>
          <a:solidFill>
            <a:srgbClr val="FFC000"/>
          </a:solidFill>
        </p:spPr>
        <p:txBody>
          <a:bodyPr/>
          <a:lstStyle/>
          <a:p>
            <a:r>
              <a:rPr lang="es-ES" dirty="0" smtClean="0"/>
              <a:t>EXAMEN FINAL </a:t>
            </a:r>
            <a:endParaRPr lang="es-ES" dirty="0"/>
          </a:p>
        </p:txBody>
      </p:sp>
      <p:sp>
        <p:nvSpPr>
          <p:cNvPr id="3" name="2 Marcador de contenido"/>
          <p:cNvSpPr>
            <a:spLocks noGrp="1"/>
          </p:cNvSpPr>
          <p:nvPr>
            <p:ph idx="1"/>
          </p:nvPr>
        </p:nvSpPr>
        <p:spPr/>
        <p:txBody>
          <a:bodyPr/>
          <a:lstStyle/>
          <a:p>
            <a:r>
              <a:rPr lang="es-ES" dirty="0" smtClean="0"/>
              <a:t>Examen, lunes 23 de mayo</a:t>
            </a:r>
          </a:p>
          <a:p>
            <a:r>
              <a:rPr lang="es-ES" dirty="0" smtClean="0"/>
              <a:t>100% nota del examen</a:t>
            </a:r>
          </a:p>
          <a:p>
            <a:r>
              <a:rPr lang="es-ES" dirty="0" smtClean="0"/>
              <a:t>Se pueden presentar a subir nota </a:t>
            </a:r>
          </a:p>
        </p:txBody>
      </p:sp>
    </p:spTree>
    <p:extLst>
      <p:ext uri="{BB962C8B-B14F-4D97-AF65-F5344CB8AC3E}">
        <p14:creationId xmlns:p14="http://schemas.microsoft.com/office/powerpoint/2010/main" xmlns="" val="32707270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HIGHLIGHT" val="YES"/>
</p:tagLst>
</file>

<file path=ppt/tags/tag10.xml><?xml version="1.0" encoding="utf-8"?>
<p:tagLst xmlns:a="http://schemas.openxmlformats.org/drawingml/2006/main" xmlns:r="http://schemas.openxmlformats.org/officeDocument/2006/relationships" xmlns:p="http://schemas.openxmlformats.org/presentationml/2006/main">
  <p:tag name="HIGHLIGHT" val="YES"/>
</p:tagLst>
</file>

<file path=ppt/tags/tag11.xml><?xml version="1.0" encoding="utf-8"?>
<p:tagLst xmlns:a="http://schemas.openxmlformats.org/drawingml/2006/main" xmlns:r="http://schemas.openxmlformats.org/officeDocument/2006/relationships" xmlns:p="http://schemas.openxmlformats.org/presentationml/2006/main">
  <p:tag name="HIGHLIGHT" val="YES"/>
</p:tagLst>
</file>

<file path=ppt/tags/tag12.xml><?xml version="1.0" encoding="utf-8"?>
<p:tagLst xmlns:a="http://schemas.openxmlformats.org/drawingml/2006/main" xmlns:r="http://schemas.openxmlformats.org/officeDocument/2006/relationships" xmlns:p="http://schemas.openxmlformats.org/presentationml/2006/main">
  <p:tag name="HIGHLIGHT" val="YES"/>
</p:tagLst>
</file>

<file path=ppt/tags/tag2.xml><?xml version="1.0" encoding="utf-8"?>
<p:tagLst xmlns:a="http://schemas.openxmlformats.org/drawingml/2006/main" xmlns:r="http://schemas.openxmlformats.org/officeDocument/2006/relationships" xmlns:p="http://schemas.openxmlformats.org/presentationml/2006/main">
  <p:tag name="HIGHLIGHT" val="YES"/>
</p:tagLst>
</file>

<file path=ppt/tags/tag3.xml><?xml version="1.0" encoding="utf-8"?>
<p:tagLst xmlns:a="http://schemas.openxmlformats.org/drawingml/2006/main" xmlns:r="http://schemas.openxmlformats.org/officeDocument/2006/relationships" xmlns:p="http://schemas.openxmlformats.org/presentationml/2006/main">
  <p:tag name="HIGHLIGHT" val="YES"/>
</p:tagLst>
</file>

<file path=ppt/tags/tag4.xml><?xml version="1.0" encoding="utf-8"?>
<p:tagLst xmlns:a="http://schemas.openxmlformats.org/drawingml/2006/main" xmlns:r="http://schemas.openxmlformats.org/officeDocument/2006/relationships" xmlns:p="http://schemas.openxmlformats.org/presentationml/2006/main">
  <p:tag name="HIGHLIGHT" val="YES"/>
</p:tagLst>
</file>

<file path=ppt/tags/tag5.xml><?xml version="1.0" encoding="utf-8"?>
<p:tagLst xmlns:a="http://schemas.openxmlformats.org/drawingml/2006/main" xmlns:r="http://schemas.openxmlformats.org/officeDocument/2006/relationships" xmlns:p="http://schemas.openxmlformats.org/presentationml/2006/main">
  <p:tag name="HIGHLIGHT" val="YES"/>
</p:tagLst>
</file>

<file path=ppt/tags/tag6.xml><?xml version="1.0" encoding="utf-8"?>
<p:tagLst xmlns:a="http://schemas.openxmlformats.org/drawingml/2006/main" xmlns:r="http://schemas.openxmlformats.org/officeDocument/2006/relationships" xmlns:p="http://schemas.openxmlformats.org/presentationml/2006/main">
  <p:tag name="HIGHLIGHT" val="YES"/>
</p:tagLst>
</file>

<file path=ppt/tags/tag7.xml><?xml version="1.0" encoding="utf-8"?>
<p:tagLst xmlns:a="http://schemas.openxmlformats.org/drawingml/2006/main" xmlns:r="http://schemas.openxmlformats.org/officeDocument/2006/relationships" xmlns:p="http://schemas.openxmlformats.org/presentationml/2006/main">
  <p:tag name="HIGHLIGHT" val="YES"/>
</p:tagLst>
</file>

<file path=ppt/tags/tag8.xml><?xml version="1.0" encoding="utf-8"?>
<p:tagLst xmlns:a="http://schemas.openxmlformats.org/drawingml/2006/main" xmlns:r="http://schemas.openxmlformats.org/officeDocument/2006/relationships" xmlns:p="http://schemas.openxmlformats.org/presentationml/2006/main">
  <p:tag name="HIGHLIGHT" val="YES"/>
</p:tagLst>
</file>

<file path=ppt/tags/tag9.xml><?xml version="1.0" encoding="utf-8"?>
<p:tagLst xmlns:a="http://schemas.openxmlformats.org/drawingml/2006/main" xmlns:r="http://schemas.openxmlformats.org/officeDocument/2006/relationships" xmlns:p="http://schemas.openxmlformats.org/presentationml/2006/main">
  <p:tag name="HIGHLIGHT" val="YES"/>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5760</TotalTime>
  <Words>3842</Words>
  <Application>Microsoft Office PowerPoint</Application>
  <PresentationFormat>Presentación en pantalla (4:3)</PresentationFormat>
  <Paragraphs>737</Paragraphs>
  <Slides>71</Slides>
  <Notes>8</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71</vt:i4>
      </vt:variant>
    </vt:vector>
  </HeadingPairs>
  <TitlesOfParts>
    <vt:vector size="73" baseType="lpstr">
      <vt:lpstr>Tema de Office</vt:lpstr>
      <vt:lpstr>Document</vt:lpstr>
      <vt:lpstr>333</vt:lpstr>
      <vt:lpstr>SOFTWARE ESTADISTICO</vt:lpstr>
      <vt:lpstr>¿QUÉ ES SAS?</vt:lpstr>
      <vt:lpstr>¿QUÉ ES SAS? Componentes principales</vt:lpstr>
      <vt:lpstr>TEMARIO ASIGNATURA</vt:lpstr>
      <vt:lpstr>ASPECTOS RELACIONADOS CON LA ASIGNATURA</vt:lpstr>
      <vt:lpstr>EVALUACION CONTINUA</vt:lpstr>
      <vt:lpstr>EVALUACION CONTINUA</vt:lpstr>
      <vt:lpstr>EXAMEN FINAL </vt:lpstr>
      <vt:lpstr>NORMAS DE CLASE </vt:lpstr>
      <vt:lpstr>MATERIAL CLASE </vt:lpstr>
      <vt:lpstr>TUTORIAS </vt:lpstr>
      <vt:lpstr>BIBLIOGRAFIA</vt:lpstr>
      <vt:lpstr>SAS ADVANCED ANALYTICS JOINT CERTIFICATE PROGRAM </vt:lpstr>
      <vt:lpstr>Diapositiva 15</vt:lpstr>
      <vt:lpstr>PROGRAMA SAS </vt:lpstr>
      <vt:lpstr>¿Cuántos PASOS HAY EN ESTE PROGRAMA?</vt:lpstr>
      <vt:lpstr>ESTRUCTURA DE LOS DATOS</vt:lpstr>
      <vt:lpstr>¿.Qué es un conjunto de datos SAS?</vt:lpstr>
      <vt:lpstr>Diapositiva 20</vt:lpstr>
      <vt:lpstr>TIPOS DE VARIABLES</vt:lpstr>
      <vt:lpstr>Variables Carácter</vt:lpstr>
      <vt:lpstr>Variables numéricas</vt:lpstr>
      <vt:lpstr>Variables numéricas especiales</vt:lpstr>
      <vt:lpstr>Variables numéricas especiales</vt:lpstr>
      <vt:lpstr>Valores date, time, datetime</vt:lpstr>
      <vt:lpstr>VIEWTABLE</vt:lpstr>
      <vt:lpstr>VIEWTABLE</vt:lpstr>
      <vt:lpstr>REGLAS DE PROGRAMACION</vt:lpstr>
      <vt:lpstr>Reglas para las variables</vt:lpstr>
      <vt:lpstr>¿qué nombres de variables son invalidos?</vt:lpstr>
      <vt:lpstr>¿qué nombres de variables son invalidos?</vt:lpstr>
      <vt:lpstr>Diapositiva 33</vt:lpstr>
      <vt:lpstr>MENSAJES EN SAS LOG</vt:lpstr>
      <vt:lpstr>Diapositiva 35</vt:lpstr>
      <vt:lpstr>Diapositiva 36</vt:lpstr>
      <vt:lpstr>Esquema del flujo de programación SAS</vt:lpstr>
      <vt:lpstr>LIBRERIAS</vt:lpstr>
      <vt:lpstr>Librerías</vt:lpstr>
      <vt:lpstr>Librerias </vt:lpstr>
      <vt:lpstr>Sentencias SAS</vt:lpstr>
      <vt:lpstr>Sentencias SAS</vt:lpstr>
      <vt:lpstr>Sentencias SAS. Buenas prácticas</vt:lpstr>
      <vt:lpstr>Ejemplo de programa por bloques</vt:lpstr>
      <vt:lpstr>Ejecutar un programa</vt:lpstr>
      <vt:lpstr>Ejecutar un programa. Chequeo de ventana LOG</vt:lpstr>
      <vt:lpstr> Chequeo de ventana LOG</vt:lpstr>
      <vt:lpstr> Chequeo de ventana LOG</vt:lpstr>
      <vt:lpstr> Chequeo de ventana LOG</vt:lpstr>
      <vt:lpstr>Errores de Sintaxis</vt:lpstr>
      <vt:lpstr>Introducción de datos</vt:lpstr>
      <vt:lpstr>Introducción de datos</vt:lpstr>
      <vt:lpstr>Introducción de datos</vt:lpstr>
      <vt:lpstr>Introducción de datos</vt:lpstr>
      <vt:lpstr>Diapositiva 55</vt:lpstr>
      <vt:lpstr>Diapositiva 56</vt:lpstr>
      <vt:lpstr>Crear conjuntos de datos desde procedimientos</vt:lpstr>
      <vt:lpstr> Crear conjuntos de datos con ODS</vt:lpstr>
      <vt:lpstr>Creación de conjuntos de datos a partir de otros ya creados  MERGE</vt:lpstr>
      <vt:lpstr>Creación de conjuntos de datos a partir de otros ya creados: SET</vt:lpstr>
      <vt:lpstr>Manipulación de datos </vt:lpstr>
      <vt:lpstr>Flujo de control paso data</vt:lpstr>
      <vt:lpstr>ALGUNOS PROCEDIMIENTOS BÁSICOS</vt:lpstr>
      <vt:lpstr>ALGUNOS PROCEDIMIENTOS BÁSICOS</vt:lpstr>
      <vt:lpstr>Operadores SAS  y constantes</vt:lpstr>
      <vt:lpstr>ETIQUETAS</vt:lpstr>
      <vt:lpstr>FORMATOS</vt:lpstr>
      <vt:lpstr>FORMATOS</vt:lpstr>
      <vt:lpstr>FORMATOS</vt:lpstr>
      <vt:lpstr>FORMATOS</vt:lpstr>
      <vt:lpstr>333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jose Luis</dc:creator>
  <cp:lastModifiedBy>J. L. Valencia</cp:lastModifiedBy>
  <cp:revision>282</cp:revision>
  <dcterms:created xsi:type="dcterms:W3CDTF">2016-02-14T07:22:08Z</dcterms:created>
  <dcterms:modified xsi:type="dcterms:W3CDTF">2019-01-29T08:29:11Z</dcterms:modified>
</cp:coreProperties>
</file>